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96" r:id="rId2"/>
    <p:sldMasterId id="2147483720" r:id="rId3"/>
  </p:sldMasterIdLst>
  <p:notesMasterIdLst>
    <p:notesMasterId r:id="rId23"/>
  </p:notesMasterIdLst>
  <p:sldIdLst>
    <p:sldId id="256" r:id="rId4"/>
    <p:sldId id="281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7" r:id="rId14"/>
    <p:sldId id="298" r:id="rId15"/>
    <p:sldId id="301" r:id="rId16"/>
    <p:sldId id="292" r:id="rId17"/>
    <p:sldId id="299" r:id="rId18"/>
    <p:sldId id="293" r:id="rId19"/>
    <p:sldId id="300" r:id="rId20"/>
    <p:sldId id="294" r:id="rId21"/>
    <p:sldId id="268" r:id="rId22"/>
  </p:sldIdLst>
  <p:sldSz cx="12192000" cy="6858000"/>
  <p:notesSz cx="7104063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7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384" y="10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Cliquez pour déplacer la diapo</a:t>
            </a:r>
          </a:p>
        </p:txBody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Cliquez pour modifier le format des notes</a:t>
            </a:r>
          </a:p>
        </p:txBody>
      </p:sp>
      <p:sp>
        <p:nvSpPr>
          <p:cNvPr id="49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Calibri"/>
              </a:rPr>
              <a:t>&lt;en-tête&gt;</a:t>
            </a:r>
          </a:p>
        </p:txBody>
      </p:sp>
      <p:sp>
        <p:nvSpPr>
          <p:cNvPr id="499" name="PlaceHolder 4"/>
          <p:cNvSpPr>
            <a:spLocks noGrp="1"/>
          </p:cNvSpPr>
          <p:nvPr>
            <p:ph type="dt" idx="145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 algn="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Calibri"/>
              </a:rPr>
              <a:t>&lt;date/heure&gt;</a:t>
            </a:r>
          </a:p>
        </p:txBody>
      </p:sp>
      <p:sp>
        <p:nvSpPr>
          <p:cNvPr id="500" name="PlaceHolder 5"/>
          <p:cNvSpPr>
            <a:spLocks noGrp="1"/>
          </p:cNvSpPr>
          <p:nvPr>
            <p:ph type="ftr" idx="146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Calibri"/>
              </a:rPr>
              <a:t>&lt;pied de page&gt;</a:t>
            </a:r>
          </a:p>
        </p:txBody>
      </p:sp>
      <p:sp>
        <p:nvSpPr>
          <p:cNvPr id="501" name="PlaceHolder 6"/>
          <p:cNvSpPr>
            <a:spLocks noGrp="1"/>
          </p:cNvSpPr>
          <p:nvPr>
            <p:ph type="sldNum" idx="147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 algn="r">
              <a:buNone/>
            </a:pPr>
            <a:fld id="{37172E01-4541-4F50-BC94-2D6D4FEB9301}" type="slidenum">
              <a:rPr lang="fr-FR" sz="1400" b="0" strike="noStrike" spc="-1">
                <a:solidFill>
                  <a:srgbClr val="000000"/>
                </a:solidFill>
                <a:latin typeface="Calibri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2037" cy="3454400"/>
          </a:xfrm>
          <a:prstGeom prst="rect">
            <a:avLst/>
          </a:prstGeom>
          <a:ln w="0">
            <a:noFill/>
          </a:ln>
        </p:spPr>
      </p:sp>
      <p:sp>
        <p:nvSpPr>
          <p:cNvPr id="588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600" cy="402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9" name="PlaceHolder 3"/>
          <p:cNvSpPr>
            <a:spLocks noGrp="1"/>
          </p:cNvSpPr>
          <p:nvPr>
            <p:ph type="sldNum" idx="185"/>
          </p:nvPr>
        </p:nvSpPr>
        <p:spPr>
          <a:xfrm>
            <a:off x="4024080" y="9721440"/>
            <a:ext cx="3077640" cy="51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strike="noStrike" spc="-1">
                <a:solidFill>
                  <a:srgbClr val="000000"/>
                </a:solidFill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9D000AD-B508-47F0-81D0-1E176091343D}" type="slidenum">
              <a:rPr lang="fr-FR" sz="1200" b="0" strike="noStrike" spc="-1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lang="fr-FR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90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48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8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0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52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00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76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12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86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01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96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46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27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99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75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530727E-3E74-4B28-837F-EB51C9A795B6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13D87FF5-8D43-48CC-B4CE-EEA8DDCB26C9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460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ndard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7594A911-9D57-4AA3-9EC3-950FB6EA3D44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10"/>
          <p:cNvPicPr/>
          <p:nvPr/>
        </p:nvPicPr>
        <p:blipFill>
          <a:blip r:embed="rId3"/>
          <a:stretch/>
        </p:blipFill>
        <p:spPr>
          <a:xfrm>
            <a:off x="431640" y="239040"/>
            <a:ext cx="3580560" cy="3599640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ftr" idx="1"/>
          </p:nvPr>
        </p:nvSpPr>
        <p:spPr>
          <a:xfrm>
            <a:off x="960840" y="5954400"/>
            <a:ext cx="4317120" cy="471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fr-FR" sz="154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fr-FR" sz="1540" b="0" strike="noStrike" spc="-1">
                <a:solidFill>
                  <a:srgbClr val="8B8B8B"/>
                </a:solidFill>
                <a:latin typeface="Calibri"/>
                <a:ea typeface="DejaVu Sans"/>
              </a:rPr>
              <a:t>&lt;pied de page&gt;</a:t>
            </a:r>
            <a:endParaRPr lang="fr-FR" sz="15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ldNum" idx="2"/>
          </p:nvPr>
        </p:nvSpPr>
        <p:spPr>
          <a:xfrm>
            <a:off x="0" y="6618960"/>
            <a:ext cx="238320" cy="1980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90000" tIns="9720" rIns="90000" bIns="9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4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460F44E-A269-4101-89B3-1B4B074509AF}" type="slidenum">
              <a:rPr lang="fr-FR" sz="14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‹N°›</a:t>
            </a:fld>
            <a:endParaRPr lang="fr-FR" sz="1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3"/>
          </p:nvPr>
        </p:nvSpPr>
        <p:spPr>
          <a:xfrm>
            <a:off x="0" y="6618960"/>
            <a:ext cx="238320" cy="1980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90000" tIns="9720" rIns="90000" bIns="9720" anchor="ctr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Calibri"/>
              </a:rPr>
              <a:t>&lt;date/heure&gt;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chemeClr val="dk1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chemeClr val="dk1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chemeClr val="dk1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onnecteur droit 9"/>
          <p:cNvSpPr/>
          <p:nvPr/>
        </p:nvSpPr>
        <p:spPr>
          <a:xfrm>
            <a:off x="480240" y="6379560"/>
            <a:ext cx="11230920" cy="360"/>
          </a:xfrm>
          <a:prstGeom prst="line">
            <a:avLst/>
          </a:prstGeom>
          <a:ln w="10160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  <p:pic>
        <p:nvPicPr>
          <p:cNvPr id="261" name="Image 8"/>
          <p:cNvPicPr/>
          <p:nvPr/>
        </p:nvPicPr>
        <p:blipFill>
          <a:blip r:embed="rId4"/>
          <a:stretch/>
        </p:blipFill>
        <p:spPr>
          <a:xfrm>
            <a:off x="374760" y="144000"/>
            <a:ext cx="759240" cy="763560"/>
          </a:xfrm>
          <a:prstGeom prst="rect">
            <a:avLst/>
          </a:prstGeom>
          <a:ln w="0">
            <a:noFill/>
          </a:ln>
        </p:spPr>
      </p:pic>
      <p:sp>
        <p:nvSpPr>
          <p:cNvPr id="262" name="PlaceHolder 1"/>
          <p:cNvSpPr>
            <a:spLocks noGrp="1"/>
          </p:cNvSpPr>
          <p:nvPr>
            <p:ph type="ftr" idx="73"/>
          </p:nvPr>
        </p:nvSpPr>
        <p:spPr>
          <a:xfrm>
            <a:off x="480600" y="6377400"/>
            <a:ext cx="7871040" cy="47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fr-FR" sz="1000" b="1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fr-FR" sz="1000" b="1" strike="noStrike" spc="-1">
                <a:solidFill>
                  <a:srgbClr val="000000"/>
                </a:solidFill>
                <a:latin typeface="Arial"/>
                <a:ea typeface="DejaVu Sans"/>
              </a:rPr>
              <a:t>&lt;pied de page&gt;</a:t>
            </a:r>
            <a:endParaRPr lang="fr-FR" sz="1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sldNum" idx="74"/>
          </p:nvPr>
        </p:nvSpPr>
        <p:spPr>
          <a:xfrm>
            <a:off x="8352360" y="6377400"/>
            <a:ext cx="1798560" cy="47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939" b="1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6643C61-D808-450F-BDB7-4D3A6CE663FC}" type="slidenum">
              <a:rPr lang="fr-FR" sz="939" b="1" strike="noStrike" spc="-1">
                <a:solidFill>
                  <a:srgbClr val="000000"/>
                </a:solidFill>
                <a:latin typeface="Arial"/>
                <a:ea typeface="DejaVu Sans"/>
              </a:rPr>
              <a:t>‹N°›</a:t>
            </a:fld>
            <a:endParaRPr lang="fr-FR" sz="939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dt" idx="75"/>
          </p:nvPr>
        </p:nvSpPr>
        <p:spPr>
          <a:xfrm>
            <a:off x="10151640" y="6377400"/>
            <a:ext cx="1559160" cy="47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Calibri"/>
              </a:rPr>
              <a:t>&lt;date/heure&gt;</a:t>
            </a:r>
          </a:p>
        </p:txBody>
      </p:sp>
      <p:sp>
        <p:nvSpPr>
          <p:cNvPr id="26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26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chemeClr val="dk1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chemeClr val="dk1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chemeClr val="dk1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2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Image 9"/>
          <p:cNvPicPr/>
          <p:nvPr/>
        </p:nvPicPr>
        <p:blipFill>
          <a:blip r:embed="rId3"/>
          <a:stretch/>
        </p:blipFill>
        <p:spPr>
          <a:xfrm>
            <a:off x="239400" y="164520"/>
            <a:ext cx="1844640" cy="1853280"/>
          </a:xfrm>
          <a:prstGeom prst="rect">
            <a:avLst/>
          </a:prstGeom>
          <a:ln w="0">
            <a:noFill/>
          </a:ln>
        </p:spPr>
      </p:pic>
      <p:sp>
        <p:nvSpPr>
          <p:cNvPr id="385" name="PlaceHolder 1"/>
          <p:cNvSpPr>
            <a:spLocks noGrp="1"/>
          </p:cNvSpPr>
          <p:nvPr>
            <p:ph type="ftr" idx="109"/>
          </p:nvPr>
        </p:nvSpPr>
        <p:spPr>
          <a:xfrm>
            <a:off x="7354440" y="6360840"/>
            <a:ext cx="4424760" cy="27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fr-FR" sz="1400" b="0" strike="noStrike" spc="-1">
                <a:solidFill>
                  <a:srgbClr val="000000"/>
                </a:solidFill>
                <a:latin typeface="Calibri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&lt;pied de page&gt;</a:t>
            </a:r>
            <a:endParaRPr lang="fr-FR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sldNum" idx="110"/>
          </p:nvPr>
        </p:nvSpPr>
        <p:spPr>
          <a:xfrm>
            <a:off x="8778240" y="6378120"/>
            <a:ext cx="2803320" cy="27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725389B-DD7D-4CA7-8CE2-DCD756A1A6E8}" type="slidenum">
              <a:rPr lang="fr-FR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‹N°›</a:t>
            </a:fld>
            <a:endParaRPr lang="fr-FR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dt" idx="111"/>
          </p:nvPr>
        </p:nvSpPr>
        <p:spPr>
          <a:xfrm>
            <a:off x="609480" y="6378120"/>
            <a:ext cx="2803320" cy="27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Calibri"/>
              </a:rPr>
              <a:t>&lt;date/heure&gt;</a:t>
            </a:r>
          </a:p>
        </p:txBody>
      </p:sp>
      <p:sp>
        <p:nvSpPr>
          <p:cNvPr id="38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8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chemeClr val="dk1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chemeClr val="dk1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chemeClr val="dk1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chemeClr val="dk1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dt" idx="148"/>
          </p:nvPr>
        </p:nvSpPr>
        <p:spPr>
          <a:xfrm>
            <a:off x="0" y="6617880"/>
            <a:ext cx="239400" cy="1980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90000" tIns="9720" rIns="90000" bIns="9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fr-FR" sz="140" b="0" strike="noStrike" spc="-1">
                <a:solidFill>
                  <a:srgbClr val="8B8B8B">
                    <a:alpha val="0"/>
                  </a:srgbClr>
                </a:solidFill>
                <a:latin typeface="Calibri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fr-FR" sz="140" b="0" strike="noStrike" spc="-1">
                <a:solidFill>
                  <a:srgbClr val="8B8B8B">
                    <a:alpha val="0"/>
                  </a:srgbClr>
                </a:solidFill>
                <a:latin typeface="Calibri"/>
                <a:ea typeface="DejaVu Sans"/>
              </a:rPr>
              <a:t>05/10/2022</a:t>
            </a:r>
            <a:endParaRPr lang="fr-FR" sz="1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sldNum" idx="149"/>
          </p:nvPr>
        </p:nvSpPr>
        <p:spPr>
          <a:xfrm>
            <a:off x="0" y="6617880"/>
            <a:ext cx="239400" cy="1980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90000" tIns="9720" rIns="90000" bIns="9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40" b="0" strike="noStrike" spc="-1">
                <a:solidFill>
                  <a:srgbClr val="000000">
                    <a:alpha val="0"/>
                  </a:srgbClr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D7C7C77-5D9F-4BEB-8D86-AE66CB5F312C}" type="slidenum">
              <a:rPr lang="fr-FR" sz="140" b="0" strike="noStrike" spc="-1">
                <a:solidFill>
                  <a:srgbClr val="000000">
                    <a:alpha val="0"/>
                  </a:srgbClr>
                </a:solidFill>
                <a:latin typeface="Calibri"/>
                <a:ea typeface="DejaVu Sans"/>
              </a:rPr>
              <a:t>1</a:t>
            </a:fld>
            <a:endParaRPr lang="fr-FR" sz="1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title"/>
          </p:nvPr>
        </p:nvSpPr>
        <p:spPr>
          <a:xfrm>
            <a:off x="0" y="0"/>
            <a:ext cx="238320" cy="23832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90000" tIns="10080" rIns="90000" bIns="1008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fr-FR" sz="140" b="0" strike="noStrike" spc="-1">
                <a:solidFill>
                  <a:srgbClr val="000000">
                    <a:alpha val="0"/>
                  </a:srgbClr>
                </a:solidFill>
                <a:latin typeface="Calibri Light"/>
              </a:rPr>
              <a:t>  </a:t>
            </a:r>
            <a:endParaRPr lang="fr-FR" sz="14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05" name="Image 1"/>
          <p:cNvPicPr/>
          <p:nvPr/>
        </p:nvPicPr>
        <p:blipFill>
          <a:blip r:embed="rId3"/>
          <a:stretch/>
        </p:blipFill>
        <p:spPr>
          <a:xfrm>
            <a:off x="7057080" y="3467160"/>
            <a:ext cx="5121720" cy="3417840"/>
          </a:xfrm>
          <a:prstGeom prst="rect">
            <a:avLst/>
          </a:prstGeom>
          <a:ln w="0">
            <a:noFill/>
          </a:ln>
        </p:spPr>
      </p:pic>
      <p:pic>
        <p:nvPicPr>
          <p:cNvPr id="506" name="Image 2"/>
          <p:cNvPicPr/>
          <p:nvPr/>
        </p:nvPicPr>
        <p:blipFill>
          <a:blip r:embed="rId4"/>
          <a:stretch/>
        </p:blipFill>
        <p:spPr>
          <a:xfrm>
            <a:off x="6864613" y="297091"/>
            <a:ext cx="5087880" cy="1830240"/>
          </a:xfrm>
          <a:prstGeom prst="rect">
            <a:avLst/>
          </a:prstGeom>
          <a:ln w="0">
            <a:noFill/>
          </a:ln>
        </p:spPr>
      </p:pic>
      <p:sp>
        <p:nvSpPr>
          <p:cNvPr id="507" name="PlaceHolder 4"/>
          <p:cNvSpPr>
            <a:spLocks noGrp="1"/>
          </p:cNvSpPr>
          <p:nvPr>
            <p:ph type="ftr" idx="150"/>
          </p:nvPr>
        </p:nvSpPr>
        <p:spPr>
          <a:xfrm>
            <a:off x="2042660" y="2479772"/>
            <a:ext cx="8739164" cy="2696308"/>
          </a:xfrm>
          <a:prstGeom prst="rect">
            <a:avLst/>
          </a:prstGeom>
          <a:noFill/>
          <a:ln w="12600">
            <a:noFill/>
            <a:round/>
          </a:ln>
        </p:spPr>
        <p:txBody>
          <a:bodyPr lIns="90000" tIns="45000" rIns="90000" bIns="45000" anchor="b">
            <a:noAutofit/>
          </a:bodyPr>
          <a:lstStyle>
            <a:lvl1pPr indent="0" algn="ctr" defTabSz="914400">
              <a:lnSpc>
                <a:spcPct val="90000"/>
              </a:lnSpc>
              <a:buNone/>
              <a:defRPr lang="fr-FR" sz="4800" b="1" strike="noStrike" spc="-1">
                <a:solidFill>
                  <a:srgbClr val="002060"/>
                </a:solidFill>
                <a:latin typeface="Arial"/>
                <a:ea typeface="Marianne ExtraBold"/>
              </a:defRPr>
            </a:lvl1pPr>
          </a:lstStyle>
          <a:p>
            <a:pPr indent="0" algn="ctr" defTabSz="914400">
              <a:lnSpc>
                <a:spcPct val="90000"/>
              </a:lnSpc>
              <a:buNone/>
            </a:pPr>
            <a:r>
              <a:rPr lang="fr-FR" sz="4800" b="1" strike="noStrike" spc="-1" dirty="0">
                <a:solidFill>
                  <a:srgbClr val="002060"/>
                </a:solidFill>
                <a:latin typeface="Arial"/>
                <a:ea typeface="Marianne ExtraBold"/>
              </a:rPr>
              <a:t>Journée du </a:t>
            </a:r>
            <a:r>
              <a:rPr lang="fr-FR" sz="4800" b="1" strike="noStrike" spc="-1" dirty="0" smtClean="0">
                <a:solidFill>
                  <a:srgbClr val="002060"/>
                </a:solidFill>
                <a:latin typeface="Arial"/>
                <a:ea typeface="Marianne ExtraBold"/>
              </a:rPr>
              <a:t>Numérique</a:t>
            </a:r>
          </a:p>
          <a:p>
            <a:pPr indent="0" algn="ctr" defTabSz="914400">
              <a:lnSpc>
                <a:spcPct val="90000"/>
              </a:lnSpc>
              <a:buNone/>
            </a:pPr>
            <a:endParaRPr lang="fr-FR" sz="48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400" i="1" dirty="0" smtClean="0">
                <a:solidFill>
                  <a:schemeClr val="accent2"/>
                </a:solidFill>
              </a:rPr>
              <a:t>Robotique</a:t>
            </a:r>
            <a:endParaRPr lang="fr-FR" sz="3600" b="1" i="1" strike="noStrike" spc="-1" dirty="0" smtClean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ea typeface="Marianne ExtraBold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3600" i="1" dirty="0" smtClean="0"/>
              <a:t>FANUC / Python</a:t>
            </a:r>
            <a:endParaRPr lang="fr-FR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8" name="Espace réservé du pied de page 1"/>
          <p:cNvSpPr/>
          <p:nvPr/>
        </p:nvSpPr>
        <p:spPr>
          <a:xfrm>
            <a:off x="184680" y="6189840"/>
            <a:ext cx="3264800" cy="5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fr-F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000" b="0" i="1" strike="noStrike" spc="-1" dirty="0">
                <a:solidFill>
                  <a:srgbClr val="002060"/>
                </a:solidFill>
                <a:latin typeface="Arial"/>
                <a:ea typeface="DejaVu Sans"/>
              </a:rPr>
              <a:t>Mercredi </a:t>
            </a:r>
            <a:r>
              <a:rPr lang="fr-FR" sz="2000" i="1" spc="-1" dirty="0" smtClean="0">
                <a:solidFill>
                  <a:srgbClr val="002060"/>
                </a:solidFill>
                <a:latin typeface="Arial"/>
                <a:ea typeface="DejaVu Sans"/>
              </a:rPr>
              <a:t>28</a:t>
            </a:r>
            <a:r>
              <a:rPr lang="fr-FR" sz="2000" b="0" i="1" strike="noStrike" spc="-1" dirty="0" smtClean="0">
                <a:solidFill>
                  <a:srgbClr val="002060"/>
                </a:solidFill>
                <a:latin typeface="Arial"/>
                <a:ea typeface="DejaVu Sans"/>
              </a:rPr>
              <a:t> janvier 2026 </a:t>
            </a:r>
            <a:endParaRPr lang="fr-FR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8320" y="5688374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i="0" dirty="0" smtClean="0">
                <a:solidFill>
                  <a:srgbClr val="333333"/>
                </a:solidFill>
                <a:effectLst/>
                <a:latin typeface="Marianne"/>
              </a:rPr>
              <a:t>SCAI sur le campus de Jussieu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13449" y="376687"/>
            <a:ext cx="7361208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4800" b="1" dirty="0">
                <a:solidFill>
                  <a:srgbClr val="2563EB"/>
                </a:solidFill>
              </a:rPr>
              <a:t>Programmation Python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488830" y="1382527"/>
            <a:ext cx="4876800" cy="1828800"/>
          </a:xfrm>
          <a:prstGeom prst="rect">
            <a:avLst/>
          </a:prstGeom>
          <a:solidFill>
            <a:srgbClr val="2563EB"/>
          </a:solidFill>
          <a:ln/>
        </p:spPr>
      </p:sp>
      <p:sp>
        <p:nvSpPr>
          <p:cNvPr id="4" name="Text 2"/>
          <p:cNvSpPr/>
          <p:nvPr/>
        </p:nvSpPr>
        <p:spPr>
          <a:xfrm>
            <a:off x="732670" y="1565407"/>
            <a:ext cx="438912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67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Bibliothèques</a:t>
            </a:r>
            <a:endParaRPr lang="en-US" sz="1867" dirty="0"/>
          </a:p>
          <a:p>
            <a:r>
              <a:rPr lang="en-US" sz="1867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 serial</a:t>
            </a:r>
            <a:endParaRPr lang="en-US" sz="1867" dirty="0"/>
          </a:p>
          <a:p>
            <a:r>
              <a:rPr lang="en-US" sz="1867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 </a:t>
            </a:r>
            <a:r>
              <a:rPr lang="en-US" sz="1867" dirty="0" err="1" smtClean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dynamixel_sdk</a:t>
            </a:r>
            <a:endParaRPr lang="en-US" sz="1867" dirty="0"/>
          </a:p>
          <a:p>
            <a:r>
              <a:rPr lang="en-US" sz="1867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 </a:t>
            </a:r>
            <a:r>
              <a:rPr lang="en-US" sz="1867" dirty="0" err="1" smtClean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tkinter</a:t>
            </a:r>
            <a:endParaRPr lang="en-US" sz="1867" dirty="0"/>
          </a:p>
        </p:txBody>
      </p:sp>
      <p:sp>
        <p:nvSpPr>
          <p:cNvPr id="5" name="Text 3"/>
          <p:cNvSpPr/>
          <p:nvPr/>
        </p:nvSpPr>
        <p:spPr>
          <a:xfrm>
            <a:off x="488830" y="3275738"/>
            <a:ext cx="4876800" cy="3048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97316"/>
                </a:solidFill>
              </a:rPr>
              <a:t>Fonctions principales
</a:t>
            </a:r>
            <a:endParaRPr lang="en-US" sz="2400" dirty="0"/>
          </a:p>
          <a:p>
            <a:pPr>
              <a:buSzPct val="100000"/>
            </a:pPr>
            <a:r>
              <a:rPr lang="en-US" sz="1867" dirty="0">
                <a:solidFill>
                  <a:srgbClr val="000000"/>
                </a:solidFill>
              </a:rPr>
              <a:t>• set_position() - Envoyer angle
</a:t>
            </a:r>
            <a:endParaRPr lang="en-US" sz="2400" dirty="0"/>
          </a:p>
          <a:p>
            <a:pPr>
              <a:buSzPct val="100000"/>
            </a:pPr>
            <a:r>
              <a:rPr lang="en-US" sz="1867" dirty="0">
                <a:solidFill>
                  <a:srgbClr val="000000"/>
                </a:solidFill>
              </a:rPr>
              <a:t>• read_position() - Lire position
</a:t>
            </a:r>
            <a:endParaRPr lang="en-US" sz="2400" dirty="0"/>
          </a:p>
          <a:p>
            <a:pPr>
              <a:buSzPct val="100000"/>
            </a:pPr>
            <a:r>
              <a:rPr lang="en-US" sz="1867" dirty="0">
                <a:solidFill>
                  <a:srgbClr val="000000"/>
                </a:solidFill>
              </a:rPr>
              <a:t>• set_speed() - Régler vitesse
</a:t>
            </a:r>
            <a:endParaRPr lang="en-US" sz="2400" dirty="0"/>
          </a:p>
          <a:p>
            <a:pPr>
              <a:buSzPct val="100000"/>
            </a:pPr>
            <a:r>
              <a:rPr lang="en-US" sz="1867" dirty="0">
                <a:solidFill>
                  <a:srgbClr val="000000"/>
                </a:solidFill>
              </a:rPr>
              <a:t>• Interface graphique Tkinter</a:t>
            </a:r>
            <a:endParaRPr lang="en-US" sz="2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382527"/>
            <a:ext cx="6658468" cy="472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9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2273" y="609600"/>
            <a:ext cx="114604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4267" b="1" dirty="0">
                <a:solidFill>
                  <a:srgbClr val="2E5E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Architecture du code Python</a:t>
            </a:r>
            <a:endParaRPr lang="en-US" sz="4267" dirty="0"/>
          </a:p>
        </p:txBody>
      </p:sp>
      <p:sp>
        <p:nvSpPr>
          <p:cNvPr id="3" name="Text 1"/>
          <p:cNvSpPr/>
          <p:nvPr/>
        </p:nvSpPr>
        <p:spPr>
          <a:xfrm>
            <a:off x="402273" y="1467641"/>
            <a:ext cx="1146048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733" dirty="0">
                <a:solidFill>
                  <a:srgbClr val="78909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Structure modulaire orientée objet</a:t>
            </a:r>
            <a:endParaRPr lang="en-US" sz="1733" dirty="0"/>
          </a:p>
        </p:txBody>
      </p:sp>
      <p:sp>
        <p:nvSpPr>
          <p:cNvPr id="4" name="Shape 2"/>
          <p:cNvSpPr/>
          <p:nvPr/>
        </p:nvSpPr>
        <p:spPr>
          <a:xfrm>
            <a:off x="609600" y="1706879"/>
            <a:ext cx="5120640" cy="4262599"/>
          </a:xfrm>
          <a:prstGeom prst="rect">
            <a:avLst/>
          </a:prstGeom>
          <a:solidFill>
            <a:srgbClr val="FFFFFF"/>
          </a:solidFill>
          <a:ln w="38100">
            <a:solidFill>
              <a:srgbClr val="2E5EA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53440" y="1950720"/>
            <a:ext cx="463296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133" b="1" dirty="0">
                <a:solidFill>
                  <a:srgbClr val="2E5E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Classe Robot6Axes</a:t>
            </a:r>
            <a:endParaRPr lang="en-US" sz="2133" dirty="0"/>
          </a:p>
        </p:txBody>
      </p:sp>
      <p:sp>
        <p:nvSpPr>
          <p:cNvPr id="6" name="Text 4"/>
          <p:cNvSpPr/>
          <p:nvPr/>
        </p:nvSpPr>
        <p:spPr>
          <a:xfrm>
            <a:off x="853440" y="2438400"/>
            <a:ext cx="463296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67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Communication série Dynamixel</a:t>
            </a:r>
            <a:endParaRPr lang="en-US" sz="1467" dirty="0"/>
          </a:p>
          <a:p>
            <a:r>
              <a:rPr lang="en-US" sz="1467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Cinématique directe/inverse</a:t>
            </a:r>
            <a:endParaRPr lang="en-US" sz="1467" dirty="0"/>
          </a:p>
          <a:p>
            <a:r>
              <a:rPr lang="en-US" sz="1467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Interpolation trajectoires</a:t>
            </a:r>
            <a:endParaRPr lang="en-US" sz="1467" dirty="0"/>
          </a:p>
        </p:txBody>
      </p:sp>
      <p:sp>
        <p:nvSpPr>
          <p:cNvPr id="7" name="Shape 5"/>
          <p:cNvSpPr/>
          <p:nvPr/>
        </p:nvSpPr>
        <p:spPr>
          <a:xfrm>
            <a:off x="6461760" y="1706880"/>
            <a:ext cx="5120640" cy="4262598"/>
          </a:xfrm>
          <a:prstGeom prst="rect">
            <a:avLst/>
          </a:prstGeom>
          <a:solidFill>
            <a:srgbClr val="FFFFFF"/>
          </a:solidFill>
          <a:ln w="38100">
            <a:solidFill>
              <a:srgbClr val="FF6B3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705600" y="1950720"/>
            <a:ext cx="463296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133" b="1" dirty="0">
                <a:solidFill>
                  <a:srgbClr val="FF6B3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Classe RobotGUI</a:t>
            </a:r>
            <a:endParaRPr lang="en-US" sz="2133" dirty="0"/>
          </a:p>
        </p:txBody>
      </p:sp>
      <p:sp>
        <p:nvSpPr>
          <p:cNvPr id="9" name="Text 7"/>
          <p:cNvSpPr/>
          <p:nvPr/>
        </p:nvSpPr>
        <p:spPr>
          <a:xfrm>
            <a:off x="6705600" y="2438400"/>
            <a:ext cx="463296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67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Interface Tkinter</a:t>
            </a:r>
            <a:endParaRPr lang="en-US" sz="1467" dirty="0"/>
          </a:p>
          <a:p>
            <a:r>
              <a:rPr lang="en-US" sz="1467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Visualisation 3D matplotlib</a:t>
            </a:r>
            <a:endParaRPr lang="en-US" sz="1467" dirty="0"/>
          </a:p>
          <a:p>
            <a:r>
              <a:rPr lang="en-US" sz="1467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Enregistrement séquences</a:t>
            </a:r>
            <a:endParaRPr lang="en-US" sz="1467" dirty="0"/>
          </a:p>
        </p:txBody>
      </p:sp>
      <p:sp>
        <p:nvSpPr>
          <p:cNvPr id="10" name="Text 8"/>
          <p:cNvSpPr/>
          <p:nvPr/>
        </p:nvSpPr>
        <p:spPr>
          <a:xfrm>
            <a:off x="365760" y="6217920"/>
            <a:ext cx="1146048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333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Programme : 1550 lignes Python</a:t>
            </a:r>
            <a:endParaRPr lang="en-US" sz="1333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576" y="2898370"/>
            <a:ext cx="4072579" cy="288997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05463" y="2941383"/>
            <a:ext cx="3831432" cy="186250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6653" y="3672173"/>
            <a:ext cx="3011557" cy="146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0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710817"/>
            <a:ext cx="114604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4267" b="1" dirty="0">
                <a:solidFill>
                  <a:srgbClr val="2E5E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Bibliothèques et fonctions principales</a:t>
            </a:r>
            <a:endParaRPr lang="en-US" sz="4267" dirty="0"/>
          </a:p>
        </p:txBody>
      </p:sp>
      <p:sp>
        <p:nvSpPr>
          <p:cNvPr id="3" name="Text 1"/>
          <p:cNvSpPr/>
          <p:nvPr/>
        </p:nvSpPr>
        <p:spPr>
          <a:xfrm>
            <a:off x="365760" y="1916214"/>
            <a:ext cx="1146048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733" dirty="0">
                <a:solidFill>
                  <a:srgbClr val="78909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Écosystème scientifique Python</a:t>
            </a:r>
            <a:endParaRPr lang="en-US" sz="1733" dirty="0"/>
          </a:p>
        </p:txBody>
      </p:sp>
      <p:graphicFrame>
        <p:nvGraphicFramePr>
          <p:cNvPr id="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493465"/>
              </p:ext>
            </p:extLst>
          </p:nvPr>
        </p:nvGraphicFramePr>
        <p:xfrm>
          <a:off x="646113" y="2517763"/>
          <a:ext cx="10972800" cy="3048000"/>
        </p:xfrm>
        <a:graphic>
          <a:graphicData uri="http://schemas.openxmlformats.org/drawingml/2006/table">
            <a:tbl>
              <a:tblPr/>
              <a:tblGrid>
                <a:gridCol w="548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500" b="1" dirty="0">
                          <a:solidFill>
                            <a:srgbClr val="2E5EAA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dynamixel_sdk</a:t>
                      </a:r>
                      <a:endParaRPr 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Communication bas niveau</a:t>
                      </a:r>
                      <a:endParaRPr 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500" b="1" dirty="0">
                          <a:solidFill>
                            <a:srgbClr val="2E5EAA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numpy</a:t>
                      </a:r>
                      <a:endParaRPr 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Matrices 4×4 cinématique</a:t>
                      </a:r>
                      <a:endParaRPr 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500" b="1" dirty="0">
                          <a:solidFill>
                            <a:srgbClr val="2E5EAA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matplotlib</a:t>
                      </a:r>
                      <a:endParaRPr 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Visualisation 3D temps réel</a:t>
                      </a:r>
                      <a:endParaRPr 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500" b="1" dirty="0">
                          <a:solidFill>
                            <a:srgbClr val="2E5EAA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scipy</a:t>
                      </a:r>
                      <a:endParaRPr 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Interpolation trajectoires</a:t>
                      </a:r>
                      <a:endParaRPr 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500" b="1" dirty="0">
                          <a:solidFill>
                            <a:srgbClr val="2E5EAA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tkinter</a:t>
                      </a:r>
                      <a:endParaRPr 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Interface graphique</a:t>
                      </a:r>
                      <a:endParaRPr 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500" b="1" dirty="0">
                          <a:solidFill>
                            <a:srgbClr val="2E5EAA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serial</a:t>
                      </a:r>
                      <a:endParaRPr 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Liaison série USB</a:t>
                      </a:r>
                      <a:endParaRPr 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 2"/>
          <p:cNvSpPr/>
          <p:nvPr/>
        </p:nvSpPr>
        <p:spPr>
          <a:xfrm>
            <a:off x="365760" y="6217920"/>
            <a:ext cx="1146048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333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Installation : pip install dynamixel-sdk numpy matplotlib scipy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209455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365760"/>
            <a:ext cx="114604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4267" b="1" dirty="0">
                <a:solidFill>
                  <a:srgbClr val="2E5E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Vérifications et contraintes</a:t>
            </a:r>
            <a:endParaRPr lang="en-US" sz="4267" dirty="0"/>
          </a:p>
        </p:txBody>
      </p:sp>
      <p:sp>
        <p:nvSpPr>
          <p:cNvPr id="3" name="Text 1"/>
          <p:cNvSpPr/>
          <p:nvPr/>
        </p:nvSpPr>
        <p:spPr>
          <a:xfrm>
            <a:off x="365760" y="1036320"/>
            <a:ext cx="1146048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733" dirty="0">
                <a:solidFill>
                  <a:srgbClr val="78909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Garantir la validité physique et mathématique</a:t>
            </a:r>
            <a:endParaRPr lang="en-US" sz="1733" dirty="0"/>
          </a:p>
        </p:txBody>
      </p:sp>
      <p:graphicFrame>
        <p:nvGraphicFramePr>
          <p:cNvPr id="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226878"/>
              </p:ext>
            </p:extLst>
          </p:nvPr>
        </p:nvGraphicFramePr>
        <p:xfrm>
          <a:off x="609600" y="1706880"/>
          <a:ext cx="10972800" cy="2948247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3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Contrainte</a:t>
                      </a:r>
                      <a:endParaRPr lang="en-US" sz="1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3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Test</a:t>
                      </a:r>
                      <a:endParaRPr lang="en-US" sz="1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3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Signification</a:t>
                      </a:r>
                      <a:endParaRPr lang="en-US" sz="1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84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Atteignabilité</a:t>
                      </a:r>
                      <a:endParaRPr 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Courier New" pitchFamily="34" charset="0"/>
                          <a:ea typeface="Courier New" pitchFamily="34" charset="-122"/>
                          <a:cs typeface="Courier New" pitchFamily="34" charset="-120"/>
                        </a:rPr>
                        <a:t>d ≤ L₂ + L</a:t>
                      </a:r>
                      <a:r>
                        <a:rPr lang="en-US" sz="1300" dirty="0" smtClean="0">
                          <a:solidFill>
                            <a:srgbClr val="000000"/>
                          </a:solidFill>
                          <a:latin typeface="Courier New" pitchFamily="34" charset="0"/>
                          <a:ea typeface="Courier New" pitchFamily="34" charset="-122"/>
                          <a:cs typeface="Courier New" pitchFamily="34" charset="-120"/>
                        </a:rPr>
                        <a:t>₃ (</a:t>
                      </a:r>
                      <a:r>
                        <a:rPr lang="en-US" sz="1000" dirty="0" smtClean="0">
                          <a:solidFill>
                            <a:srgbClr val="000000"/>
                          </a:solidFill>
                          <a:latin typeface="Courier New" pitchFamily="34" charset="0"/>
                          <a:ea typeface="Courier New" pitchFamily="34" charset="-122"/>
                          <a:cs typeface="Courier New" pitchFamily="34" charset="-120"/>
                        </a:rPr>
                        <a:t>distance max </a:t>
                      </a:r>
                      <a:r>
                        <a:rPr lang="en-US" sz="1000" dirty="0" err="1" smtClean="0">
                          <a:solidFill>
                            <a:srgbClr val="000000"/>
                          </a:solidFill>
                          <a:latin typeface="Courier New" pitchFamily="34" charset="0"/>
                          <a:ea typeface="Courier New" pitchFamily="34" charset="-122"/>
                          <a:cs typeface="Courier New" pitchFamily="34" charset="-120"/>
                        </a:rPr>
                        <a:t>pince</a:t>
                      </a:r>
                      <a:r>
                        <a:rPr lang="en-US" sz="1000" baseline="0" dirty="0" smtClean="0">
                          <a:solidFill>
                            <a:srgbClr val="000000"/>
                          </a:solidFill>
                          <a:latin typeface="Courier New" pitchFamily="34" charset="0"/>
                          <a:ea typeface="Courier New" pitchFamily="34" charset="-122"/>
                          <a:cs typeface="Courier New" pitchFamily="34" charset="-120"/>
                        </a:rPr>
                        <a:t> </a:t>
                      </a:r>
                      <a:r>
                        <a:rPr lang="en-US" sz="1000" baseline="0" dirty="0" err="1" smtClean="0">
                          <a:solidFill>
                            <a:srgbClr val="000000"/>
                          </a:solidFill>
                          <a:latin typeface="Courier New" pitchFamily="34" charset="0"/>
                          <a:ea typeface="Courier New" pitchFamily="34" charset="-122"/>
                          <a:cs typeface="Courier New" pitchFamily="34" charset="-120"/>
                        </a:rPr>
                        <a:t>en</a:t>
                      </a:r>
                      <a:r>
                        <a:rPr lang="en-US" sz="1000" baseline="0" dirty="0" smtClean="0">
                          <a:solidFill>
                            <a:srgbClr val="000000"/>
                          </a:solidFill>
                          <a:latin typeface="Courier New" pitchFamily="34" charset="0"/>
                          <a:ea typeface="Courier New" pitchFamily="34" charset="-122"/>
                          <a:cs typeface="Courier New" pitchFamily="34" charset="-120"/>
                        </a:rPr>
                        <a:t> bas)</a:t>
                      </a:r>
                      <a:endParaRPr lang="en-US" sz="10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Point dans workspace</a:t>
                      </a:r>
                      <a:endParaRPr lang="en-US" sz="1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Singularité</a:t>
                      </a:r>
                      <a:endParaRPr 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Courier New" pitchFamily="34" charset="0"/>
                          <a:ea typeface="Courier New" pitchFamily="34" charset="-122"/>
                          <a:cs typeface="Courier New" pitchFamily="34" charset="-120"/>
                        </a:rPr>
                        <a:t>d ≥ |L₂ - L₃|</a:t>
                      </a:r>
                      <a:endParaRPr lang="en-US" sz="13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Éviter bras replié</a:t>
                      </a:r>
                      <a:endParaRPr lang="en-US" sz="1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Domaine arccos</a:t>
                      </a:r>
                      <a:endParaRPr 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Courier New" pitchFamily="34" charset="0"/>
                          <a:ea typeface="Courier New" pitchFamily="34" charset="-122"/>
                          <a:cs typeface="Courier New" pitchFamily="34" charset="-120"/>
                        </a:rPr>
                        <a:t>-1 ≤ D ≤ 1</a:t>
                      </a:r>
                      <a:endParaRPr lang="en-US" sz="13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Solution valide</a:t>
                      </a:r>
                      <a:endParaRPr lang="en-US" sz="1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Limites moteurs</a:t>
                      </a:r>
                      <a:endParaRPr lang="en-US"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Courier New" pitchFamily="34" charset="0"/>
                          <a:ea typeface="Courier New" pitchFamily="34" charset="-122"/>
                          <a:cs typeface="Courier New" pitchFamily="34" charset="-120"/>
                        </a:rPr>
                        <a:t>-150° ≤ </a:t>
                      </a:r>
                      <a:r>
                        <a:rPr lang="en-US" sz="1300" dirty="0" smtClean="0">
                          <a:solidFill>
                            <a:srgbClr val="000000"/>
                          </a:solidFill>
                          <a:latin typeface="Courier New" pitchFamily="34" charset="0"/>
                          <a:ea typeface="Courier New" pitchFamily="34" charset="-122"/>
                          <a:cs typeface="Courier New" pitchFamily="34" charset="-120"/>
                        </a:rPr>
                        <a:t>θ 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latin typeface="Courier New" pitchFamily="34" charset="0"/>
                          <a:ea typeface="Courier New" pitchFamily="34" charset="-122"/>
                          <a:cs typeface="Courier New" pitchFamily="34" charset="-120"/>
                        </a:rPr>
                        <a:t>≤ +150°</a:t>
                      </a:r>
                      <a:endParaRPr lang="en-US" sz="13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Dynamixel AX-12</a:t>
                      </a:r>
                      <a:endParaRPr lang="en-US" sz="13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 2"/>
          <p:cNvSpPr/>
          <p:nvPr/>
        </p:nvSpPr>
        <p:spPr>
          <a:xfrm>
            <a:off x="365760" y="6217920"/>
            <a:ext cx="1146048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333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Méthodes alternatives : Jacobienne inverse, Descente gradient, CCD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343292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87680"/>
            <a:ext cx="109728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4800" b="1" dirty="0">
                <a:solidFill>
                  <a:srgbClr val="2563EB"/>
                </a:solidFill>
              </a:rPr>
              <a:t>Cinématique Inverse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975360" y="1463040"/>
            <a:ext cx="4876800" cy="1219200"/>
          </a:xfrm>
          <a:prstGeom prst="rect">
            <a:avLst/>
          </a:prstGeom>
          <a:solidFill>
            <a:srgbClr val="2563EB"/>
          </a:solidFill>
          <a:ln/>
        </p:spPr>
      </p:sp>
      <p:sp>
        <p:nvSpPr>
          <p:cNvPr id="4" name="Text 2"/>
          <p:cNvSpPr/>
          <p:nvPr/>
        </p:nvSpPr>
        <p:spPr>
          <a:xfrm>
            <a:off x="1219200" y="1584960"/>
            <a:ext cx="4389120" cy="975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67" dirty="0">
                <a:solidFill>
                  <a:srgbClr val="FFFFFF"/>
                </a:solidFill>
              </a:rPr>
              <a:t>Le problème</a:t>
            </a:r>
            <a:endParaRPr lang="en-US" sz="1867" dirty="0"/>
          </a:p>
          <a:p>
            <a:r>
              <a:rPr lang="en-US" sz="1867" dirty="0">
                <a:solidFill>
                  <a:srgbClr val="FFFFFF"/>
                </a:solidFill>
              </a:rPr>
              <a:t>Comment trouver les angles pour atteindre une position (X,Y,Z) ?</a:t>
            </a:r>
            <a:endParaRPr lang="en-US" sz="1867" dirty="0"/>
          </a:p>
        </p:txBody>
      </p:sp>
      <p:sp>
        <p:nvSpPr>
          <p:cNvPr id="5" name="Shape 3"/>
          <p:cNvSpPr/>
          <p:nvPr/>
        </p:nvSpPr>
        <p:spPr>
          <a:xfrm>
            <a:off x="6339840" y="1463040"/>
            <a:ext cx="2194560" cy="1219200"/>
          </a:xfrm>
          <a:prstGeom prst="rect">
            <a:avLst/>
          </a:prstGeom>
          <a:solidFill>
            <a:srgbClr val="E0F2FE"/>
          </a:solidFill>
          <a:ln/>
        </p:spPr>
      </p:sp>
      <p:sp>
        <p:nvSpPr>
          <p:cNvPr id="6" name="Text 4"/>
          <p:cNvSpPr/>
          <p:nvPr/>
        </p:nvSpPr>
        <p:spPr>
          <a:xfrm>
            <a:off x="6461760" y="1584960"/>
            <a:ext cx="1950720" cy="975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Cinématique Directe</a:t>
            </a:r>
            <a:endParaRPr lang="en-US" sz="1600" dirty="0"/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Angles → Position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778240" y="1463040"/>
            <a:ext cx="2194560" cy="1219200"/>
          </a:xfrm>
          <a:prstGeom prst="rect">
            <a:avLst/>
          </a:prstGeom>
          <a:solidFill>
            <a:srgbClr val="F97316"/>
          </a:solidFill>
          <a:ln/>
        </p:spPr>
      </p:sp>
      <p:sp>
        <p:nvSpPr>
          <p:cNvPr id="8" name="Text 6"/>
          <p:cNvSpPr/>
          <p:nvPr/>
        </p:nvSpPr>
        <p:spPr>
          <a:xfrm>
            <a:off x="8900160" y="1584960"/>
            <a:ext cx="1950720" cy="975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Cinématique Inverse</a:t>
            </a:r>
            <a:endParaRPr lang="en-US" sz="1600" dirty="0"/>
          </a:p>
          <a:p>
            <a:pPr algn="ctr"/>
            <a:r>
              <a:rPr lang="en-US" sz="1600" dirty="0">
                <a:solidFill>
                  <a:srgbClr val="FFFFFF"/>
                </a:solidFill>
              </a:rPr>
              <a:t>Position → Angles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75360" y="3048000"/>
            <a:ext cx="5120640" cy="2438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133" b="1" dirty="0">
                <a:solidFill>
                  <a:srgbClr val="000000"/>
                </a:solidFill>
              </a:rPr>
              <a:t>Méthodes de résolution
</a:t>
            </a:r>
            <a:endParaRPr lang="en-US" sz="2133" dirty="0"/>
          </a:p>
          <a:p>
            <a:pPr>
              <a:buSzPct val="100000"/>
            </a:pPr>
            <a:r>
              <a:rPr lang="en-US" sz="1867" dirty="0">
                <a:solidFill>
                  <a:srgbClr val="000000"/>
                </a:solidFill>
              </a:rPr>
              <a:t>• Analytique : Résolution mathématique exacte
</a:t>
            </a:r>
            <a:endParaRPr lang="en-US" sz="2133" dirty="0"/>
          </a:p>
          <a:p>
            <a:pPr>
              <a:buSzPct val="100000"/>
            </a:pPr>
            <a:r>
              <a:rPr lang="en-US" sz="1867" dirty="0">
                <a:solidFill>
                  <a:srgbClr val="000000"/>
                </a:solidFill>
              </a:rPr>
              <a:t>• Numérique : Algorithmes itératifs (Jacobienne)
</a:t>
            </a:r>
            <a:endParaRPr lang="en-US" sz="2133" dirty="0"/>
          </a:p>
          <a:p>
            <a:pPr>
              <a:buSzPct val="100000"/>
            </a:pPr>
            <a:r>
              <a:rPr lang="en-US" sz="1867" dirty="0">
                <a:solidFill>
                  <a:srgbClr val="000000"/>
                </a:solidFill>
              </a:rPr>
              <a:t>• Géométrique : Simplifications par découpage</a:t>
            </a:r>
            <a:endParaRPr lang="en-US" sz="2133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/>
          <a:srcRect l="41727" t="25274" r="4690" b="12187"/>
          <a:stretch/>
        </p:blipFill>
        <p:spPr>
          <a:xfrm>
            <a:off x="6951230" y="3048000"/>
            <a:ext cx="3166340" cy="262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5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35436" y="212210"/>
            <a:ext cx="114604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4267" b="1" dirty="0">
                <a:solidFill>
                  <a:srgbClr val="2E5E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Méthode de résolution géométrique</a:t>
            </a:r>
            <a:endParaRPr lang="en-US" sz="4267" dirty="0"/>
          </a:p>
        </p:txBody>
      </p:sp>
      <p:sp>
        <p:nvSpPr>
          <p:cNvPr id="3" name="Text 1"/>
          <p:cNvSpPr/>
          <p:nvPr/>
        </p:nvSpPr>
        <p:spPr>
          <a:xfrm>
            <a:off x="365760" y="1277859"/>
            <a:ext cx="1146048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733" dirty="0">
                <a:solidFill>
                  <a:srgbClr val="78909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Décomposition 3D → 2D et loi des cosinus</a:t>
            </a:r>
            <a:endParaRPr lang="en-US" sz="1733" dirty="0"/>
          </a:p>
        </p:txBody>
      </p:sp>
      <p:sp>
        <p:nvSpPr>
          <p:cNvPr id="4" name="Shape 2"/>
          <p:cNvSpPr/>
          <p:nvPr/>
        </p:nvSpPr>
        <p:spPr>
          <a:xfrm>
            <a:off x="609600" y="1615440"/>
            <a:ext cx="10972800" cy="1188719"/>
          </a:xfrm>
          <a:prstGeom prst="rect">
            <a:avLst/>
          </a:prstGeom>
          <a:solidFill>
            <a:srgbClr val="FFFFFF"/>
          </a:solidFill>
          <a:ln w="38100">
            <a:solidFill>
              <a:srgbClr val="2E5EA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53440" y="1828800"/>
            <a:ext cx="1048512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733" b="1" dirty="0">
                <a:solidFill>
                  <a:srgbClr val="2E5E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Étape 1 : Décomposition 3D → 2D</a:t>
            </a:r>
            <a:endParaRPr lang="en-US" sz="1733" dirty="0"/>
          </a:p>
        </p:txBody>
      </p:sp>
      <p:sp>
        <p:nvSpPr>
          <p:cNvPr id="6" name="Text 4"/>
          <p:cNvSpPr/>
          <p:nvPr/>
        </p:nvSpPr>
        <p:spPr>
          <a:xfrm>
            <a:off x="853440" y="2255520"/>
            <a:ext cx="1048512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67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θ₁ = arctan2(Y, X)  •  r = √(X² + Y²)  •  dz = Z - L₁</a:t>
            </a:r>
            <a:endParaRPr lang="en-US" sz="1467" dirty="0"/>
          </a:p>
        </p:txBody>
      </p:sp>
      <p:sp>
        <p:nvSpPr>
          <p:cNvPr id="7" name="Shape 5"/>
          <p:cNvSpPr/>
          <p:nvPr/>
        </p:nvSpPr>
        <p:spPr>
          <a:xfrm>
            <a:off x="609600" y="3076754"/>
            <a:ext cx="10972800" cy="1159390"/>
          </a:xfrm>
          <a:prstGeom prst="rect">
            <a:avLst/>
          </a:prstGeom>
          <a:solidFill>
            <a:srgbClr val="FFFFFF"/>
          </a:solidFill>
          <a:ln w="38100">
            <a:solidFill>
              <a:srgbClr val="FF6B3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53440" y="3457755"/>
            <a:ext cx="1048512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733" b="1" dirty="0">
                <a:solidFill>
                  <a:srgbClr val="FF6B3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Étape 2 : Loi des cosinus pour θ₃</a:t>
            </a:r>
            <a:endParaRPr lang="en-US" sz="1733" dirty="0"/>
          </a:p>
        </p:txBody>
      </p:sp>
      <p:sp>
        <p:nvSpPr>
          <p:cNvPr id="9" name="Text 7"/>
          <p:cNvSpPr/>
          <p:nvPr/>
        </p:nvSpPr>
        <p:spPr>
          <a:xfrm>
            <a:off x="853440" y="3906041"/>
            <a:ext cx="1048512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67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 = (r² + dz² - L₂² - L₃²) / (2·L₂·L₃)  •  θ₃ = arctan2(-√(1-D²), D)</a:t>
            </a:r>
            <a:endParaRPr lang="en-US" sz="1467" dirty="0"/>
          </a:p>
        </p:txBody>
      </p:sp>
      <p:sp>
        <p:nvSpPr>
          <p:cNvPr id="10" name="Shape 8"/>
          <p:cNvSpPr/>
          <p:nvPr/>
        </p:nvSpPr>
        <p:spPr>
          <a:xfrm>
            <a:off x="609600" y="4419024"/>
            <a:ext cx="10972800" cy="1159389"/>
          </a:xfrm>
          <a:prstGeom prst="rect">
            <a:avLst/>
          </a:prstGeom>
          <a:solidFill>
            <a:srgbClr val="FFFFFF"/>
          </a:solidFill>
          <a:ln w="38100">
            <a:solidFill>
              <a:srgbClr val="43A04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53440" y="4784785"/>
            <a:ext cx="1048512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733" b="1" dirty="0">
                <a:solidFill>
                  <a:srgbClr val="43A04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Étape 3 : Résolution de θ₂</a:t>
            </a:r>
            <a:endParaRPr lang="en-US" sz="1733" dirty="0"/>
          </a:p>
        </p:txBody>
      </p:sp>
      <p:sp>
        <p:nvSpPr>
          <p:cNvPr id="12" name="Text 10"/>
          <p:cNvSpPr/>
          <p:nvPr/>
        </p:nvSpPr>
        <p:spPr>
          <a:xfrm>
            <a:off x="853440" y="5177000"/>
            <a:ext cx="1048512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467" dirty="0">
                <a:solidFill>
                  <a:srgbClr val="0000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θ₂ = arctan2(dz, r) - arctan2(L₃·sin(θ₃), L₂ + L₃·cos(θ₃))</a:t>
            </a:r>
            <a:endParaRPr lang="en-US" sz="1467" dirty="0"/>
          </a:p>
        </p:txBody>
      </p:sp>
      <p:sp>
        <p:nvSpPr>
          <p:cNvPr id="13" name="Text 11"/>
          <p:cNvSpPr/>
          <p:nvPr/>
        </p:nvSpPr>
        <p:spPr>
          <a:xfrm>
            <a:off x="365760" y="6217920"/>
            <a:ext cx="1146048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333" dirty="0" smtClean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33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 Solution analytique directe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267470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87680"/>
            <a:ext cx="109728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4800" b="1" dirty="0">
                <a:solidFill>
                  <a:srgbClr val="2563EB"/>
                </a:solidFill>
              </a:rPr>
              <a:t>Applications Pédagogiques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975360" y="1463040"/>
            <a:ext cx="3169920" cy="2438400"/>
          </a:xfrm>
          <a:prstGeom prst="rect">
            <a:avLst/>
          </a:prstGeom>
          <a:solidFill>
            <a:srgbClr val="2563EB"/>
          </a:solidFill>
          <a:ln/>
        </p:spPr>
      </p:sp>
      <p:sp>
        <p:nvSpPr>
          <p:cNvPr id="4" name="Text 2"/>
          <p:cNvSpPr/>
          <p:nvPr/>
        </p:nvSpPr>
        <p:spPr>
          <a:xfrm>
            <a:off x="1097280" y="1706880"/>
            <a:ext cx="2926080" cy="487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Collège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097280" y="2316480"/>
            <a:ext cx="2926080" cy="1219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Découverte, Scratch, Géométrie</a:t>
            </a:r>
            <a:endParaRPr lang="en-US" sz="1867" dirty="0"/>
          </a:p>
        </p:txBody>
      </p:sp>
      <p:sp>
        <p:nvSpPr>
          <p:cNvPr id="6" name="Shape 4"/>
          <p:cNvSpPr/>
          <p:nvPr/>
        </p:nvSpPr>
        <p:spPr>
          <a:xfrm>
            <a:off x="4632960" y="1463040"/>
            <a:ext cx="3169920" cy="2438400"/>
          </a:xfrm>
          <a:prstGeom prst="rect">
            <a:avLst/>
          </a:prstGeom>
          <a:solidFill>
            <a:srgbClr val="F97316"/>
          </a:solidFill>
          <a:ln/>
        </p:spPr>
      </p:sp>
      <p:sp>
        <p:nvSpPr>
          <p:cNvPr id="7" name="Text 5"/>
          <p:cNvSpPr/>
          <p:nvPr/>
        </p:nvSpPr>
        <p:spPr>
          <a:xfrm>
            <a:off x="4754880" y="1706880"/>
            <a:ext cx="2926080" cy="487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Lycée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4754880" y="2316480"/>
            <a:ext cx="2926080" cy="1219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Python, Trigonométrie, STI2D</a:t>
            </a:r>
            <a:endParaRPr lang="en-US" sz="1867" dirty="0"/>
          </a:p>
        </p:txBody>
      </p:sp>
      <p:sp>
        <p:nvSpPr>
          <p:cNvPr id="9" name="Shape 7"/>
          <p:cNvSpPr/>
          <p:nvPr/>
        </p:nvSpPr>
        <p:spPr>
          <a:xfrm>
            <a:off x="8290560" y="1463040"/>
            <a:ext cx="3169920" cy="2438400"/>
          </a:xfrm>
          <a:prstGeom prst="rect">
            <a:avLst/>
          </a:prstGeom>
          <a:solidFill>
            <a:srgbClr val="64748B"/>
          </a:solidFill>
          <a:ln/>
        </p:spPr>
      </p:sp>
      <p:sp>
        <p:nvSpPr>
          <p:cNvPr id="10" name="Text 8"/>
          <p:cNvSpPr/>
          <p:nvPr/>
        </p:nvSpPr>
        <p:spPr>
          <a:xfrm>
            <a:off x="8412480" y="1706880"/>
            <a:ext cx="2926080" cy="487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BTS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8412480" y="2316480"/>
            <a:ext cx="2926080" cy="1219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867" dirty="0">
                <a:solidFill>
                  <a:srgbClr val="FFFFFF"/>
                </a:solidFill>
              </a:rPr>
              <a:t>Cinématique avancée, Temps réel</a:t>
            </a:r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157766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365760"/>
            <a:ext cx="114604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4267" b="1" dirty="0">
                <a:solidFill>
                  <a:srgbClr val="2E5E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Séquence Collège (4ème-3ème)</a:t>
            </a:r>
            <a:endParaRPr lang="en-US" sz="4267" dirty="0"/>
          </a:p>
        </p:txBody>
      </p:sp>
      <p:sp>
        <p:nvSpPr>
          <p:cNvPr id="3" name="Text 1"/>
          <p:cNvSpPr/>
          <p:nvPr/>
        </p:nvSpPr>
        <p:spPr>
          <a:xfrm>
            <a:off x="402273" y="1381377"/>
            <a:ext cx="1146048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733" dirty="0">
                <a:solidFill>
                  <a:srgbClr val="78909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Découverte ludique avec Scratch • 3 séances × 1h30</a:t>
            </a:r>
            <a:endParaRPr lang="en-US" sz="1733" dirty="0"/>
          </a:p>
        </p:txBody>
      </p:sp>
      <p:sp>
        <p:nvSpPr>
          <p:cNvPr id="4" name="Shape 2"/>
          <p:cNvSpPr/>
          <p:nvPr/>
        </p:nvSpPr>
        <p:spPr>
          <a:xfrm>
            <a:off x="609600" y="1828799"/>
            <a:ext cx="3657600" cy="3674853"/>
          </a:xfrm>
          <a:prstGeom prst="rect">
            <a:avLst/>
          </a:prstGeom>
          <a:solidFill>
            <a:srgbClr val="FFFFFF"/>
          </a:solidFill>
          <a:ln w="25400">
            <a:solidFill>
              <a:srgbClr val="2E5EA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53440" y="2072640"/>
            <a:ext cx="316992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00" b="1" dirty="0">
                <a:solidFill>
                  <a:srgbClr val="2E5E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S1 : Découverte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53440" y="2560320"/>
            <a:ext cx="316992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Manipulation sliders</a:t>
            </a:r>
            <a:endParaRPr lang="en-US" sz="1200" dirty="0"/>
          </a:p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Observer 6 mouvements</a:t>
            </a:r>
            <a:endParaRPr lang="en-US" sz="1200" dirty="0"/>
          </a:p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Mesure angles</a:t>
            </a:r>
            <a:endParaRPr lang="en-US" sz="1200" dirty="0"/>
          </a:p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Schématiser axes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4511040" y="1828800"/>
            <a:ext cx="3657600" cy="3674852"/>
          </a:xfrm>
          <a:prstGeom prst="rect">
            <a:avLst/>
          </a:prstGeom>
          <a:solidFill>
            <a:srgbClr val="FFFFFF"/>
          </a:solidFill>
          <a:ln w="25400">
            <a:solidFill>
              <a:srgbClr val="FB8C0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754880" y="2072640"/>
            <a:ext cx="316992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00" b="1" dirty="0">
                <a:solidFill>
                  <a:srgbClr val="FB8C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S2 : Programmation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754880" y="2560320"/>
            <a:ext cx="316992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Scratch4Robot</a:t>
            </a:r>
            <a:endParaRPr lang="en-US" sz="1200" dirty="0"/>
          </a:p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Blocs "déplacer moteur"</a:t>
            </a:r>
            <a:endParaRPr lang="en-US" sz="1200" dirty="0"/>
          </a:p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Chorégraphie 5 mouvements</a:t>
            </a:r>
            <a:endParaRPr lang="en-US" sz="1200" dirty="0"/>
          </a:p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Capteurs (optionnel)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8412480" y="1828800"/>
            <a:ext cx="3657600" cy="3674852"/>
          </a:xfrm>
          <a:prstGeom prst="rect">
            <a:avLst/>
          </a:prstGeom>
          <a:solidFill>
            <a:srgbClr val="FFFFFF"/>
          </a:solidFill>
          <a:ln w="25400">
            <a:solidFill>
              <a:srgbClr val="43A04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656320" y="2072640"/>
            <a:ext cx="316992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00" b="1" dirty="0">
                <a:solidFill>
                  <a:srgbClr val="43A04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S3 : Projet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656320" y="2560320"/>
            <a:ext cx="316992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Défi "attrape-gobelet"</a:t>
            </a:r>
            <a:endParaRPr lang="en-US" sz="1200" dirty="0"/>
          </a:p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Boucles et conditions</a:t>
            </a:r>
            <a:endParaRPr lang="en-US" sz="1200" dirty="0"/>
          </a:p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Évaluation par démo</a:t>
            </a:r>
            <a:endParaRPr lang="en-US" sz="1200" dirty="0"/>
          </a:p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Présentation travaux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365760" y="6217920"/>
            <a:ext cx="1146048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333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Différenciation : Débutant (programmes pré-remplis) • Avancé (calculs Pythagore)</a:t>
            </a:r>
            <a:endParaRPr lang="en-US" sz="1333" dirty="0"/>
          </a:p>
        </p:txBody>
      </p:sp>
      <p:pic>
        <p:nvPicPr>
          <p:cNvPr id="4098" name="Picture 2" descr="Personne tenant un iPad blanc sur une table blanch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39" y="3063525"/>
            <a:ext cx="3281205" cy="218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3164482"/>
            <a:ext cx="3124206" cy="2086513"/>
          </a:xfrm>
          <a:prstGeom prst="rect">
            <a:avLst/>
          </a:prstGeom>
        </p:spPr>
      </p:pic>
      <p:pic>
        <p:nvPicPr>
          <p:cNvPr id="4100" name="Picture 4" descr="un bras robotique est connecté à une souris d’ordinateu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480" y="3291841"/>
            <a:ext cx="3481908" cy="195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89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487680"/>
            <a:ext cx="109728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4800" b="1" dirty="0">
                <a:solidFill>
                  <a:srgbClr val="2563EB"/>
                </a:solidFill>
              </a:rPr>
              <a:t>Ressources &amp; Démonstrations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975360" y="1463040"/>
            <a:ext cx="4876800" cy="426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2563EB"/>
                </a:solidFill>
              </a:rPr>
              <a:t>Documentation
</a:t>
            </a:r>
            <a:endParaRPr lang="en-US" sz="2400" dirty="0"/>
          </a:p>
          <a:p>
            <a:pPr>
              <a:buSzPct val="100000"/>
            </a:pPr>
            <a:r>
              <a:rPr lang="en-US" sz="1867" dirty="0">
                <a:solidFill>
                  <a:srgbClr val="000000"/>
                </a:solidFill>
              </a:rPr>
              <a:t>• Dynamixel SDK : emanual.robotis.com
</a:t>
            </a:r>
            <a:endParaRPr lang="en-US" sz="2400" dirty="0"/>
          </a:p>
          <a:p>
            <a:pPr>
              <a:buSzPct val="100000"/>
            </a:pPr>
            <a:r>
              <a:rPr lang="en-US" sz="1867" dirty="0">
                <a:solidFill>
                  <a:srgbClr val="000000"/>
                </a:solidFill>
              </a:rPr>
              <a:t>• Python Serial : pyserial.readthedocs.io
</a:t>
            </a:r>
            <a:endParaRPr lang="en-US" sz="2400" dirty="0"/>
          </a:p>
          <a:p>
            <a:pPr>
              <a:buSzPct val="100000"/>
            </a:pPr>
            <a:r>
              <a:rPr lang="en-US" sz="1867" dirty="0">
                <a:solidFill>
                  <a:srgbClr val="000000"/>
                </a:solidFill>
              </a:rPr>
              <a:t>• Roboguide Trial : fanuc.com (30 jours)
</a:t>
            </a:r>
            <a:r>
              <a:rPr lang="en-US" sz="2400" b="1" dirty="0">
                <a:solidFill>
                  <a:srgbClr val="F97316"/>
                </a:solidFill>
              </a:rPr>
              <a:t>Projets inspirants
</a:t>
            </a:r>
            <a:endParaRPr lang="en-US" sz="2400" dirty="0"/>
          </a:p>
          <a:p>
            <a:pPr>
              <a:buSzPct val="100000"/>
            </a:pPr>
            <a:r>
              <a:rPr lang="en-US" sz="1867" dirty="0">
                <a:solidFill>
                  <a:srgbClr val="000000"/>
                </a:solidFill>
              </a:rPr>
              <a:t>• Poppy Project (robot open-source)
</a:t>
            </a:r>
            <a:endParaRPr lang="en-US" sz="2400" dirty="0"/>
          </a:p>
          <a:p>
            <a:pPr>
              <a:buSzPct val="100000"/>
            </a:pPr>
            <a:r>
              <a:rPr lang="en-US" sz="1867" dirty="0" smtClean="0">
                <a:solidFill>
                  <a:srgbClr val="000000"/>
                </a:solidFill>
              </a:rPr>
              <a:t>• </a:t>
            </a:r>
            <a:r>
              <a:rPr lang="en-US" sz="1867" dirty="0">
                <a:solidFill>
                  <a:srgbClr val="000000"/>
                </a:solidFill>
              </a:rPr>
              <a:t>emanual.robotis.com(bras DIY complet)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6339840" y="1463040"/>
            <a:ext cx="4876800" cy="4267200"/>
          </a:xfrm>
          <a:prstGeom prst="rect">
            <a:avLst/>
          </a:prstGeom>
          <a:solidFill>
            <a:srgbClr val="FFF7ED"/>
          </a:solidFill>
          <a:ln w="38100">
            <a:solidFill>
              <a:srgbClr val="F97316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583680" y="1706880"/>
            <a:ext cx="4389120" cy="487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97316"/>
                </a:solidFill>
              </a:rPr>
              <a:t>Démonstrations possibles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6583680" y="2438400"/>
            <a:ext cx="4389120" cy="2438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67" dirty="0">
                <a:solidFill>
                  <a:srgbClr val="000000"/>
                </a:solidFill>
              </a:rPr>
              <a:t>1. Mouvement guidé avec sliders
2. Pick and place d'objets
3. Dessin de formes géométriques
4. Séquences programmées</a:t>
            </a:r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156434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Image 1"/>
          <p:cNvPicPr/>
          <p:nvPr/>
        </p:nvPicPr>
        <p:blipFill>
          <a:blip r:embed="rId2"/>
          <a:stretch/>
        </p:blipFill>
        <p:spPr>
          <a:xfrm>
            <a:off x="7057080" y="3467160"/>
            <a:ext cx="5121720" cy="3417840"/>
          </a:xfrm>
          <a:prstGeom prst="rect">
            <a:avLst/>
          </a:prstGeom>
          <a:ln w="0">
            <a:noFill/>
          </a:ln>
        </p:spPr>
      </p:pic>
      <p:sp>
        <p:nvSpPr>
          <p:cNvPr id="584" name="PlaceHolder 2"/>
          <p:cNvSpPr>
            <a:spLocks noGrp="1"/>
          </p:cNvSpPr>
          <p:nvPr>
            <p:ph type="ftr" idx="184"/>
          </p:nvPr>
        </p:nvSpPr>
        <p:spPr>
          <a:xfrm>
            <a:off x="3046053" y="1373876"/>
            <a:ext cx="6172920" cy="491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fr-FR" sz="3200" b="1" strike="noStrike" spc="-1">
                <a:solidFill>
                  <a:srgbClr val="3C5395"/>
                </a:solidFill>
                <a:latin typeface="Arial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fr-FR" sz="3200" b="1" strike="noStrike" spc="-1" dirty="0">
                <a:solidFill>
                  <a:srgbClr val="3C5395"/>
                </a:solidFill>
                <a:latin typeface="Arial"/>
                <a:ea typeface="DejaVu Sans"/>
              </a:rPr>
              <a:t>MERCI DE VOTRE ATTENTION</a:t>
            </a:r>
            <a:endParaRPr lang="fr-FR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Text 1"/>
          <p:cNvSpPr/>
          <p:nvPr/>
        </p:nvSpPr>
        <p:spPr>
          <a:xfrm>
            <a:off x="646113" y="2340634"/>
            <a:ext cx="109728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4267" dirty="0"/>
              <a:t>Questions &amp; Échanges</a:t>
            </a:r>
          </a:p>
        </p:txBody>
      </p:sp>
      <p:sp>
        <p:nvSpPr>
          <p:cNvPr id="7" name="Text 2"/>
          <p:cNvSpPr/>
          <p:nvPr/>
        </p:nvSpPr>
        <p:spPr>
          <a:xfrm>
            <a:off x="471577" y="3887638"/>
            <a:ext cx="10972800" cy="975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dirty="0"/>
              <a:t>De la simulation à la réalisation,</a:t>
            </a:r>
          </a:p>
          <a:p>
            <a:pPr algn="ctr"/>
            <a:r>
              <a:rPr lang="en-US" sz="2400" dirty="0"/>
              <a:t>la robotique devient accessible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4"/>
          <p:cNvSpPr>
            <a:spLocks noGrp="1"/>
          </p:cNvSpPr>
          <p:nvPr>
            <p:ph type="sldNum" idx="4294967295"/>
          </p:nvPr>
        </p:nvSpPr>
        <p:spPr>
          <a:xfrm>
            <a:off x="8352360" y="6377400"/>
            <a:ext cx="410640" cy="47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939" b="1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A52522E-474C-4FC0-8B23-5DBC44C0ACC7}" type="slidenum">
              <a:rPr lang="fr-FR" sz="939" b="1" strike="noStrike" spc="-1">
                <a:solidFill>
                  <a:srgbClr val="000000"/>
                </a:solidFill>
                <a:latin typeface="Arial"/>
                <a:ea typeface="DejaVu Sans"/>
              </a:rPr>
              <a:t>2</a:t>
            </a:fld>
            <a:endParaRPr lang="fr-FR" sz="939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ftr" idx="4294967295"/>
          </p:nvPr>
        </p:nvSpPr>
        <p:spPr>
          <a:xfrm>
            <a:off x="480600" y="6377400"/>
            <a:ext cx="7871040" cy="47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fr-FR" sz="1000" b="1" strike="noStrike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r>
              <a:rPr lang="fr-FR" dirty="0"/>
              <a:t/>
            </a:r>
            <a:br>
              <a:rPr lang="fr-FR" dirty="0"/>
            </a:br>
            <a:r>
              <a:rPr lang="fr-FR" b="0" dirty="0" err="1" smtClean="0"/>
              <a:t>Lasne</a:t>
            </a:r>
            <a:r>
              <a:rPr lang="fr-FR" b="0" dirty="0" smtClean="0"/>
              <a:t> Fabrice</a:t>
            </a:r>
            <a:endParaRPr lang="fr-FR" sz="1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4294967295"/>
          </p:nvPr>
        </p:nvSpPr>
        <p:spPr>
          <a:xfrm>
            <a:off x="10151640" y="6377400"/>
            <a:ext cx="1559160" cy="47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000" b="1" strike="noStrike" cap="all" spc="-1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fr-FR" sz="1800" b="1" strike="noStrike" cap="all" spc="-1" dirty="0" smtClean="0">
                <a:solidFill>
                  <a:srgbClr val="000000"/>
                </a:solidFill>
              </a:rPr>
              <a:t>23/01/2026</a:t>
            </a:r>
            <a:endParaRPr lang="fr-FR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Text 2"/>
          <p:cNvSpPr/>
          <p:nvPr/>
        </p:nvSpPr>
        <p:spPr>
          <a:xfrm>
            <a:off x="3601584" y="6258623"/>
            <a:ext cx="5061858" cy="60380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rgbClr val="FFFFFF"/>
                </a:solidFill>
              </a:rPr>
              <a:t>GIPTIC • </a:t>
            </a:r>
            <a:r>
              <a:rPr lang="en-US" sz="1600" dirty="0" smtClean="0">
                <a:solidFill>
                  <a:srgbClr val="FFFFFF"/>
                </a:solidFill>
              </a:rPr>
              <a:t>28 </a:t>
            </a:r>
            <a:r>
              <a:rPr lang="en-US" sz="1600" dirty="0" err="1" smtClean="0">
                <a:solidFill>
                  <a:srgbClr val="FFFFFF"/>
                </a:solidFill>
              </a:rPr>
              <a:t>Janvier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>
                <a:solidFill>
                  <a:srgbClr val="FFFFFF"/>
                </a:solidFill>
              </a:rPr>
              <a:t>2026 </a:t>
            </a:r>
            <a:endParaRPr lang="en-US" sz="16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/>
          <a:srcRect l="7462"/>
          <a:stretch/>
        </p:blipFill>
        <p:spPr>
          <a:xfrm>
            <a:off x="4933" y="3433177"/>
            <a:ext cx="2688819" cy="3424103"/>
          </a:xfrm>
          <a:prstGeom prst="rect">
            <a:avLst/>
          </a:prstGeom>
        </p:spPr>
      </p:pic>
      <p:pic>
        <p:nvPicPr>
          <p:cNvPr id="1026" name="Picture 2" descr="ROBOGUIDE V10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" t="5204" r="29836" b="16322"/>
          <a:stretch/>
        </p:blipFill>
        <p:spPr bwMode="auto">
          <a:xfrm>
            <a:off x="0" y="39670"/>
            <a:ext cx="2754697" cy="235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0"/>
          <p:cNvSpPr/>
          <p:nvPr/>
        </p:nvSpPr>
        <p:spPr>
          <a:xfrm>
            <a:off x="2713333" y="1602520"/>
            <a:ext cx="7479667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5400" b="1" dirty="0">
                <a:solidFill>
                  <a:srgbClr val="FFFFFF"/>
                </a:solidFill>
              </a:rPr>
              <a:t>Initiation à la</a:t>
            </a:r>
            <a:endParaRPr lang="en-US" sz="5400" dirty="0"/>
          </a:p>
          <a:p>
            <a:pPr marL="0" indent="0" algn="ctr">
              <a:buNone/>
            </a:pPr>
            <a:r>
              <a:rPr lang="en-US" sz="5400" b="1" dirty="0">
                <a:solidFill>
                  <a:srgbClr val="FFFFFF"/>
                </a:solidFill>
              </a:rPr>
              <a:t>Robotique Industrielle</a:t>
            </a:r>
            <a:endParaRPr lang="en-US" sz="5400" dirty="0"/>
          </a:p>
        </p:txBody>
      </p:sp>
      <p:sp>
        <p:nvSpPr>
          <p:cNvPr id="14" name="Text 1"/>
          <p:cNvSpPr/>
          <p:nvPr/>
        </p:nvSpPr>
        <p:spPr>
          <a:xfrm>
            <a:off x="2754697" y="4751061"/>
            <a:ext cx="7396941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De la simulation à la </a:t>
            </a:r>
            <a:r>
              <a:rPr lang="en-US" sz="2400" dirty="0" err="1" smtClean="0">
                <a:solidFill>
                  <a:srgbClr val="FFFFFF"/>
                </a:solidFill>
              </a:rPr>
              <a:t>réalisation</a:t>
            </a:r>
            <a:r>
              <a:rPr lang="en-US" sz="2400" dirty="0" smtClean="0">
                <a:solidFill>
                  <a:srgbClr val="FFFFFF"/>
                </a:solidFill>
              </a:rPr>
              <a:t/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du </a:t>
            </a:r>
            <a:r>
              <a:rPr lang="en-US" sz="2400" dirty="0" err="1" smtClean="0">
                <a:solidFill>
                  <a:srgbClr val="FFFFFF"/>
                </a:solidFill>
              </a:rPr>
              <a:t>collège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smtClean="0">
                <a:solidFill>
                  <a:srgbClr val="FFFFFF"/>
                </a:solidFill>
              </a:rPr>
              <a:t>au BTS</a:t>
            </a:r>
            <a:endParaRPr lang="en-US" sz="2400" dirty="0"/>
          </a:p>
        </p:txBody>
      </p:sp>
      <p:pic>
        <p:nvPicPr>
          <p:cNvPr id="15" name="Picture 10" descr="https://github.com/YahboomTechnology/dofbot-jetson_nano/raw/master/DOFBO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8" r="18664"/>
          <a:stretch/>
        </p:blipFill>
        <p:spPr bwMode="auto">
          <a:xfrm>
            <a:off x="10173418" y="-16195"/>
            <a:ext cx="2018582" cy="241433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1" r="10580"/>
          <a:stretch/>
        </p:blipFill>
        <p:spPr>
          <a:xfrm rot="5400000">
            <a:off x="9449716" y="4135102"/>
            <a:ext cx="3394633" cy="199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4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73506" y="617225"/>
            <a:ext cx="6551587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4800" b="1" dirty="0">
                <a:solidFill>
                  <a:srgbClr val="2563EB"/>
                </a:solidFill>
              </a:rPr>
              <a:t>Partie 1 : Roboguide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429713" y="1586049"/>
            <a:ext cx="10241280" cy="609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</a:rPr>
              <a:t>Qu'est-ce que Roboguide ?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146958" y="2652848"/>
            <a:ext cx="6551587" cy="3048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fr-FR" sz="2133" dirty="0" smtClean="0">
                <a:solidFill>
                  <a:srgbClr val="000000"/>
                </a:solidFill>
              </a:rPr>
              <a:t>Logiciel de simulation 3D pour robots Fanuc permettant de :
</a:t>
            </a:r>
            <a:r>
              <a:rPr lang="fr-FR" sz="1870" dirty="0">
                <a:solidFill>
                  <a:srgbClr val="000000"/>
                </a:solidFill>
              </a:rPr>
              <a:t>• Créer et Simuler l'environnement complet d'une cellule </a:t>
            </a:r>
            <a:r>
              <a:rPr lang="fr-FR" sz="1870" dirty="0" smtClean="0">
                <a:solidFill>
                  <a:srgbClr val="000000"/>
                </a:solidFill>
              </a:rPr>
              <a:t>robotique</a:t>
            </a:r>
          </a:p>
          <a:p>
            <a:endParaRPr lang="fr-FR" sz="1870" dirty="0" smtClean="0"/>
          </a:p>
          <a:p>
            <a:pPr>
              <a:buSzPct val="100000"/>
            </a:pPr>
            <a:r>
              <a:rPr lang="fr-FR" sz="1867" dirty="0" smtClean="0">
                <a:solidFill>
                  <a:srgbClr val="000000"/>
                </a:solidFill>
              </a:rPr>
              <a:t>• Tester et valider des programmes robots avant déploiement
</a:t>
            </a:r>
            <a:endParaRPr lang="fr-FR" sz="2133" dirty="0" smtClean="0"/>
          </a:p>
          <a:p>
            <a:pPr>
              <a:buSzPct val="100000"/>
            </a:pPr>
            <a:r>
              <a:rPr lang="fr-FR" sz="1867" dirty="0" smtClean="0">
                <a:solidFill>
                  <a:srgbClr val="000000"/>
                </a:solidFill>
              </a:rPr>
              <a:t>• Calculer les temps de cycle et optimiser les trajectoires
</a:t>
            </a:r>
            <a:endParaRPr lang="fr-FR" sz="2133" dirty="0" smtClean="0"/>
          </a:p>
          <a:p>
            <a:pPr>
              <a:buSzPct val="100000"/>
            </a:pPr>
            <a:r>
              <a:rPr lang="fr-FR" sz="1867" dirty="0" smtClean="0">
                <a:solidFill>
                  <a:srgbClr val="000000"/>
                </a:solidFill>
              </a:rPr>
              <a:t>• Former les opérateurs sans risque</a:t>
            </a:r>
            <a:endParaRPr lang="fr-FR" sz="2133" dirty="0"/>
          </a:p>
        </p:txBody>
      </p:sp>
      <p:pic>
        <p:nvPicPr>
          <p:cNvPr id="5" name="Picture 2" descr="ROBOGUIDE V10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" t="5204" r="29836" b="16322"/>
          <a:stretch/>
        </p:blipFill>
        <p:spPr bwMode="auto">
          <a:xfrm>
            <a:off x="8351641" y="-1"/>
            <a:ext cx="3840360" cy="328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545" y="3401778"/>
            <a:ext cx="5493455" cy="2975622"/>
          </a:xfrm>
          <a:prstGeom prst="rect">
            <a:avLst/>
          </a:prstGeom>
        </p:spPr>
      </p:pic>
      <p:sp>
        <p:nvSpPr>
          <p:cNvPr id="8" name="PlaceHolder 4"/>
          <p:cNvSpPr txBox="1">
            <a:spLocks/>
          </p:cNvSpPr>
          <p:nvPr/>
        </p:nvSpPr>
        <p:spPr>
          <a:xfrm>
            <a:off x="480600" y="6377400"/>
            <a:ext cx="7871040" cy="47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defPPr>
              <a:defRPr lang="fr-FR"/>
            </a:defPPr>
            <a:lvl1pPr marL="0" indent="0" algn="l" defTabSz="914400" rtl="0" eaLnBrk="1" latinLnBrk="0" hangingPunct="1">
              <a:lnSpc>
                <a:spcPct val="100000"/>
              </a:lnSpc>
              <a:buNone/>
              <a:defRPr lang="fr-FR" sz="1000" b="1" strike="noStrike" kern="1200" spc="-1">
                <a:solidFill>
                  <a:srgbClr val="000000"/>
                </a:solidFill>
                <a:latin typeface="Arial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/>
            </a:r>
            <a:br>
              <a:rPr lang="fr-FR" smtClean="0"/>
            </a:br>
            <a:r>
              <a:rPr lang="fr-FR" b="0" smtClean="0"/>
              <a:t>Lasne Fabrice</a:t>
            </a:r>
            <a:endParaRPr lang="fr-FR" b="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779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82"/>
            <a:ext cx="12192000" cy="68580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223581" y="-34758"/>
            <a:ext cx="6259759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4800" b="1" dirty="0">
                <a:solidFill>
                  <a:srgbClr val="2563EB"/>
                </a:solidFill>
              </a:rPr>
              <a:t>Fonctionnalités Clés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655320" y="1358851"/>
            <a:ext cx="5120640" cy="975360"/>
          </a:xfrm>
          <a:prstGeom prst="rect">
            <a:avLst/>
          </a:prstGeom>
          <a:solidFill>
            <a:srgbClr val="2563EB"/>
          </a:solidFill>
          <a:ln/>
        </p:spPr>
      </p:sp>
      <p:sp>
        <p:nvSpPr>
          <p:cNvPr id="4" name="Text 2"/>
          <p:cNvSpPr/>
          <p:nvPr/>
        </p:nvSpPr>
        <p:spPr>
          <a:xfrm>
            <a:off x="876300" y="1519453"/>
            <a:ext cx="4876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133" b="1" dirty="0">
                <a:solidFill>
                  <a:srgbClr val="FFFFFF"/>
                </a:solidFill>
              </a:rPr>
              <a:t>Bibliothèque de robots</a:t>
            </a:r>
            <a:endParaRPr lang="en-US" sz="2133" dirty="0"/>
          </a:p>
        </p:txBody>
      </p:sp>
      <p:sp>
        <p:nvSpPr>
          <p:cNvPr id="5" name="Text 3"/>
          <p:cNvSpPr/>
          <p:nvPr/>
        </p:nvSpPr>
        <p:spPr>
          <a:xfrm>
            <a:off x="876300" y="1821063"/>
            <a:ext cx="4876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00" dirty="0">
                <a:solidFill>
                  <a:srgbClr val="FFFFFF"/>
                </a:solidFill>
              </a:rPr>
              <a:t>Accès à tous les modèles Fanuc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423660" y="1361028"/>
            <a:ext cx="5120640" cy="975360"/>
          </a:xfrm>
          <a:prstGeom prst="rect">
            <a:avLst/>
          </a:prstGeom>
          <a:solidFill>
            <a:srgbClr val="F97316"/>
          </a:solidFill>
          <a:ln/>
        </p:spPr>
      </p:sp>
      <p:sp>
        <p:nvSpPr>
          <p:cNvPr id="7" name="Text 5"/>
          <p:cNvSpPr/>
          <p:nvPr/>
        </p:nvSpPr>
        <p:spPr>
          <a:xfrm>
            <a:off x="6484620" y="1485783"/>
            <a:ext cx="4876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133" b="1" dirty="0">
                <a:solidFill>
                  <a:srgbClr val="FFFFFF"/>
                </a:solidFill>
              </a:rPr>
              <a:t>Programmation TP</a:t>
            </a:r>
            <a:endParaRPr lang="en-US" sz="2133" dirty="0"/>
          </a:p>
        </p:txBody>
      </p:sp>
      <p:sp>
        <p:nvSpPr>
          <p:cNvPr id="8" name="Text 6"/>
          <p:cNvSpPr/>
          <p:nvPr/>
        </p:nvSpPr>
        <p:spPr>
          <a:xfrm>
            <a:off x="6606540" y="1907031"/>
            <a:ext cx="4876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00" dirty="0">
                <a:solidFill>
                  <a:srgbClr val="FFFFFF"/>
                </a:solidFill>
              </a:rPr>
              <a:t>Interface Teach Pendant virtuelle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82714" y="2857274"/>
            <a:ext cx="5120640" cy="975360"/>
          </a:xfrm>
          <a:prstGeom prst="rect">
            <a:avLst/>
          </a:prstGeom>
          <a:solidFill>
            <a:srgbClr val="64748B"/>
          </a:solidFill>
          <a:ln/>
        </p:spPr>
      </p:sp>
      <p:sp>
        <p:nvSpPr>
          <p:cNvPr id="10" name="Text 8"/>
          <p:cNvSpPr/>
          <p:nvPr/>
        </p:nvSpPr>
        <p:spPr>
          <a:xfrm>
            <a:off x="826554" y="2996994"/>
            <a:ext cx="4876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133" b="1" dirty="0">
                <a:solidFill>
                  <a:srgbClr val="FFFFFF"/>
                </a:solidFill>
              </a:rPr>
              <a:t>Détection de collisions</a:t>
            </a:r>
            <a:endParaRPr lang="en-US" sz="2133" dirty="0"/>
          </a:p>
        </p:txBody>
      </p:sp>
      <p:sp>
        <p:nvSpPr>
          <p:cNvPr id="11" name="Text 9"/>
          <p:cNvSpPr/>
          <p:nvPr/>
        </p:nvSpPr>
        <p:spPr>
          <a:xfrm>
            <a:off x="826554" y="3380554"/>
            <a:ext cx="4876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00" dirty="0">
                <a:solidFill>
                  <a:srgbClr val="FFFFFF"/>
                </a:solidFill>
              </a:rPr>
              <a:t>Vérification automatique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387357" y="2827125"/>
            <a:ext cx="5120640" cy="975360"/>
          </a:xfrm>
          <a:prstGeom prst="rect">
            <a:avLst/>
          </a:prstGeom>
          <a:solidFill>
            <a:srgbClr val="2563EB"/>
          </a:solidFill>
          <a:ln/>
        </p:spPr>
      </p:sp>
      <p:sp>
        <p:nvSpPr>
          <p:cNvPr id="13" name="Text 11"/>
          <p:cNvSpPr/>
          <p:nvPr/>
        </p:nvSpPr>
        <p:spPr>
          <a:xfrm>
            <a:off x="6509277" y="2898538"/>
            <a:ext cx="4876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133" b="1" dirty="0">
                <a:solidFill>
                  <a:srgbClr val="FFFFFF"/>
                </a:solidFill>
              </a:rPr>
              <a:t>Import CAO</a:t>
            </a:r>
            <a:endParaRPr lang="en-US" sz="2133" dirty="0"/>
          </a:p>
        </p:txBody>
      </p:sp>
      <p:sp>
        <p:nvSpPr>
          <p:cNvPr id="14" name="Text 12"/>
          <p:cNvSpPr/>
          <p:nvPr/>
        </p:nvSpPr>
        <p:spPr>
          <a:xfrm>
            <a:off x="6509277" y="3385719"/>
            <a:ext cx="4876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00" dirty="0">
                <a:solidFill>
                  <a:srgbClr val="FFFFFF"/>
                </a:solidFill>
              </a:rPr>
              <a:t>Intégration de pièces 3D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32460" y="4391297"/>
            <a:ext cx="5120640" cy="975360"/>
          </a:xfrm>
          <a:prstGeom prst="rect">
            <a:avLst/>
          </a:prstGeom>
          <a:solidFill>
            <a:srgbClr val="F97316"/>
          </a:solidFill>
          <a:ln/>
        </p:spPr>
      </p:sp>
      <p:sp>
        <p:nvSpPr>
          <p:cNvPr id="16" name="Text 14"/>
          <p:cNvSpPr/>
          <p:nvPr/>
        </p:nvSpPr>
        <p:spPr>
          <a:xfrm>
            <a:off x="754380" y="4513217"/>
            <a:ext cx="4876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133" b="1" dirty="0">
                <a:solidFill>
                  <a:srgbClr val="FFFFFF"/>
                </a:solidFill>
              </a:rPr>
              <a:t>Analyse de cycle</a:t>
            </a:r>
            <a:endParaRPr lang="en-US" sz="2133" dirty="0"/>
          </a:p>
        </p:txBody>
      </p:sp>
      <p:sp>
        <p:nvSpPr>
          <p:cNvPr id="17" name="Text 15"/>
          <p:cNvSpPr/>
          <p:nvPr/>
        </p:nvSpPr>
        <p:spPr>
          <a:xfrm>
            <a:off x="754380" y="4878977"/>
            <a:ext cx="4876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00" dirty="0">
                <a:solidFill>
                  <a:srgbClr val="FFFFFF"/>
                </a:solidFill>
              </a:rPr>
              <a:t>Calcul précis des temps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362700" y="4391297"/>
            <a:ext cx="5120640" cy="975360"/>
          </a:xfrm>
          <a:prstGeom prst="rect">
            <a:avLst/>
          </a:prstGeom>
          <a:solidFill>
            <a:srgbClr val="64748B"/>
          </a:solidFill>
          <a:ln/>
        </p:spPr>
      </p:sp>
      <p:sp>
        <p:nvSpPr>
          <p:cNvPr id="19" name="Text 17"/>
          <p:cNvSpPr/>
          <p:nvPr/>
        </p:nvSpPr>
        <p:spPr>
          <a:xfrm>
            <a:off x="6484620" y="4513217"/>
            <a:ext cx="4876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133" b="1" dirty="0">
                <a:solidFill>
                  <a:srgbClr val="FFFFFF"/>
                </a:solidFill>
              </a:rPr>
              <a:t>Mode hors ligne</a:t>
            </a:r>
            <a:endParaRPr lang="en-US" sz="2133" dirty="0"/>
          </a:p>
        </p:txBody>
      </p:sp>
      <p:sp>
        <p:nvSpPr>
          <p:cNvPr id="20" name="Text 18"/>
          <p:cNvSpPr/>
          <p:nvPr/>
        </p:nvSpPr>
        <p:spPr>
          <a:xfrm>
            <a:off x="6484620" y="4878977"/>
            <a:ext cx="4876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00" dirty="0">
                <a:solidFill>
                  <a:srgbClr val="FFFFFF"/>
                </a:solidFill>
              </a:rPr>
              <a:t>Programmation sans robot réel</a:t>
            </a:r>
            <a:endParaRPr lang="en-US" sz="1600" dirty="0"/>
          </a:p>
        </p:txBody>
      </p:sp>
      <p:sp>
        <p:nvSpPr>
          <p:cNvPr id="21" name="PlaceHolder 4"/>
          <p:cNvSpPr txBox="1">
            <a:spLocks/>
          </p:cNvSpPr>
          <p:nvPr/>
        </p:nvSpPr>
        <p:spPr>
          <a:xfrm>
            <a:off x="480600" y="6377400"/>
            <a:ext cx="7871040" cy="47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defPPr>
              <a:defRPr lang="fr-FR"/>
            </a:defPPr>
            <a:lvl1pPr marL="0" indent="0" algn="l" defTabSz="914400" rtl="0" eaLnBrk="1" latinLnBrk="0" hangingPunct="1">
              <a:lnSpc>
                <a:spcPct val="100000"/>
              </a:lnSpc>
              <a:buNone/>
              <a:defRPr lang="fr-FR" sz="1000" b="1" strike="noStrike" kern="1200" spc="-1">
                <a:solidFill>
                  <a:srgbClr val="000000"/>
                </a:solidFill>
                <a:latin typeface="Arial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/>
            </a:r>
            <a:br>
              <a:rPr lang="fr-FR" smtClean="0"/>
            </a:br>
            <a:r>
              <a:rPr lang="fr-FR" b="0" smtClean="0"/>
              <a:t>Lasne Fabrice</a:t>
            </a:r>
            <a:endParaRPr lang="fr-FR" b="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57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271" y="1257156"/>
            <a:ext cx="10972800" cy="975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6400" b="1" dirty="0">
                <a:solidFill>
                  <a:srgbClr val="FFFFFF"/>
                </a:solidFill>
              </a:rPr>
              <a:t>Partie 2</a:t>
            </a:r>
            <a:endParaRPr lang="en-US" sz="6400" dirty="0"/>
          </a:p>
        </p:txBody>
      </p:sp>
      <p:sp>
        <p:nvSpPr>
          <p:cNvPr id="3" name="Text 1"/>
          <p:cNvSpPr/>
          <p:nvPr/>
        </p:nvSpPr>
        <p:spPr>
          <a:xfrm>
            <a:off x="646113" y="3146718"/>
            <a:ext cx="10972800" cy="242364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Robot 6 </a:t>
            </a:r>
            <a:r>
              <a:rPr lang="en-US" sz="4800" b="1" dirty="0" smtClean="0">
                <a:solidFill>
                  <a:srgbClr val="FFFFFF"/>
                </a:solidFill>
              </a:rPr>
              <a:t>axes</a:t>
            </a:r>
          </a:p>
          <a:p>
            <a:pPr algn="ctr"/>
            <a:r>
              <a:rPr lang="en-US" sz="4800" b="1" dirty="0" err="1" smtClean="0">
                <a:solidFill>
                  <a:srgbClr val="FFFFFF"/>
                </a:solidFill>
              </a:rPr>
              <a:t>en</a:t>
            </a:r>
            <a:endParaRPr lang="en-US" sz="4800" b="1" dirty="0" smtClean="0">
              <a:solidFill>
                <a:srgbClr val="FFFFFF"/>
              </a:solidFill>
            </a:endParaRPr>
          </a:p>
          <a:p>
            <a:pPr algn="ctr"/>
            <a:r>
              <a:rPr lang="en-US" sz="4800" b="1" dirty="0" smtClean="0">
                <a:solidFill>
                  <a:srgbClr val="FFFFFF"/>
                </a:solidFill>
              </a:rPr>
              <a:t>Impression 3D</a:t>
            </a:r>
            <a:endParaRPr lang="en-US" sz="4800" dirty="0"/>
          </a:p>
        </p:txBody>
      </p:sp>
      <p:sp>
        <p:nvSpPr>
          <p:cNvPr id="5" name="PlaceHolder 4"/>
          <p:cNvSpPr txBox="1">
            <a:spLocks/>
          </p:cNvSpPr>
          <p:nvPr/>
        </p:nvSpPr>
        <p:spPr>
          <a:xfrm>
            <a:off x="480600" y="6377400"/>
            <a:ext cx="7871040" cy="47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defPPr>
              <a:defRPr lang="fr-FR"/>
            </a:defPPr>
            <a:lvl1pPr marL="0" indent="0" algn="l" defTabSz="914400" rtl="0" eaLnBrk="1" latinLnBrk="0" hangingPunct="1">
              <a:lnSpc>
                <a:spcPct val="100000"/>
              </a:lnSpc>
              <a:buNone/>
              <a:defRPr lang="fr-FR" sz="1000" b="1" strike="noStrike" kern="1200" spc="-1">
                <a:solidFill>
                  <a:srgbClr val="000000"/>
                </a:solidFill>
                <a:latin typeface="Arial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/>
            </a:r>
            <a:br>
              <a:rPr lang="fr-FR" smtClean="0"/>
            </a:br>
            <a:r>
              <a:rPr lang="fr-FR" b="0" smtClean="0"/>
              <a:t>Lasne Fabrice</a:t>
            </a:r>
            <a:endParaRPr lang="fr-FR" b="0" dirty="0">
              <a:latin typeface="Calibri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33" y="1341120"/>
            <a:ext cx="3526367" cy="41452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2225"/>
            <a:ext cx="3305709" cy="303867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45280"/>
            <a:ext cx="3240031" cy="17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4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807" y="1206889"/>
            <a:ext cx="3414018" cy="5410451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09600" y="487680"/>
            <a:ext cx="109728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4800" b="1" dirty="0">
                <a:solidFill>
                  <a:srgbClr val="2563EB"/>
                </a:solidFill>
              </a:rPr>
              <a:t>Pourquoi un Robot </a:t>
            </a:r>
            <a:r>
              <a:rPr lang="en-US" sz="4800" b="1" dirty="0" err="1" smtClean="0">
                <a:solidFill>
                  <a:srgbClr val="2563EB"/>
                </a:solidFill>
              </a:rPr>
              <a:t>Imprimé</a:t>
            </a:r>
            <a:r>
              <a:rPr lang="en-US" sz="4800" b="1" dirty="0" smtClean="0">
                <a:solidFill>
                  <a:srgbClr val="2563EB"/>
                </a:solidFill>
              </a:rPr>
              <a:t> </a:t>
            </a:r>
            <a:r>
              <a:rPr lang="en-US" sz="4800" b="1" dirty="0" err="1" smtClean="0">
                <a:solidFill>
                  <a:srgbClr val="2563EB"/>
                </a:solidFill>
              </a:rPr>
              <a:t>en</a:t>
            </a:r>
            <a:r>
              <a:rPr lang="en-US" sz="4800" b="1" dirty="0" smtClean="0">
                <a:solidFill>
                  <a:srgbClr val="2563EB"/>
                </a:solidFill>
              </a:rPr>
              <a:t> 3D?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86152" y="1210235"/>
            <a:ext cx="4876800" cy="426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2563EB"/>
                </a:solidFill>
              </a:rPr>
              <a:t>Accessibilité financière
</a:t>
            </a:r>
            <a:r>
              <a:rPr lang="en-US" sz="1867" dirty="0">
                <a:solidFill>
                  <a:srgbClr val="000000"/>
                </a:solidFill>
              </a:rPr>
              <a:t>Coût 100x inférieur à un robot </a:t>
            </a:r>
            <a:r>
              <a:rPr lang="fr-FR" sz="1867" dirty="0" smtClean="0">
                <a:solidFill>
                  <a:srgbClr val="000000"/>
                </a:solidFill>
              </a:rPr>
              <a:t>industriel</a:t>
            </a:r>
            <a:r>
              <a:rPr lang="en-US" sz="1867" dirty="0" smtClean="0">
                <a:solidFill>
                  <a:srgbClr val="000000"/>
                </a:solidFill>
              </a:rPr>
              <a:t> (~</a:t>
            </a:r>
            <a:r>
              <a:rPr lang="en-US" sz="1867" dirty="0">
                <a:solidFill>
                  <a:srgbClr val="000000"/>
                </a:solidFill>
              </a:rPr>
              <a:t>3</a:t>
            </a:r>
            <a:r>
              <a:rPr lang="en-US" sz="1867" dirty="0" smtClean="0">
                <a:solidFill>
                  <a:srgbClr val="000000"/>
                </a:solidFill>
              </a:rPr>
              <a:t>00</a:t>
            </a:r>
            <a:r>
              <a:rPr lang="en-US" sz="1867" dirty="0">
                <a:solidFill>
                  <a:srgbClr val="000000"/>
                </a:solidFill>
              </a:rPr>
              <a:t>€ vs </a:t>
            </a:r>
            <a:r>
              <a:rPr lang="en-US" sz="1867" dirty="0" smtClean="0">
                <a:solidFill>
                  <a:srgbClr val="000000"/>
                </a:solidFill>
              </a:rPr>
              <a:t>25000</a:t>
            </a:r>
            <a:r>
              <a:rPr lang="en-US" sz="1867" dirty="0">
                <a:solidFill>
                  <a:srgbClr val="000000"/>
                </a:solidFill>
              </a:rPr>
              <a:t>€)
</a:t>
            </a:r>
            <a:r>
              <a:rPr lang="en-US" sz="2400" b="1" dirty="0" err="1">
                <a:solidFill>
                  <a:srgbClr val="F97316"/>
                </a:solidFill>
              </a:rPr>
              <a:t>Compréhension</a:t>
            </a:r>
            <a:r>
              <a:rPr lang="en-US" sz="2400" b="1" dirty="0">
                <a:solidFill>
                  <a:srgbClr val="F97316"/>
                </a:solidFill>
              </a:rPr>
              <a:t> </a:t>
            </a:r>
            <a:r>
              <a:rPr lang="en-US" sz="2400" b="1" dirty="0" err="1" smtClean="0">
                <a:solidFill>
                  <a:srgbClr val="F97316"/>
                </a:solidFill>
              </a:rPr>
              <a:t>appronfondie</a:t>
            </a:r>
            <a:r>
              <a:rPr lang="en-US" sz="2400" b="1" dirty="0">
                <a:solidFill>
                  <a:srgbClr val="F97316"/>
                </a:solidFill>
              </a:rPr>
              <a:t>
</a:t>
            </a:r>
            <a:r>
              <a:rPr lang="en-US" sz="1867" dirty="0">
                <a:solidFill>
                  <a:srgbClr val="000000"/>
                </a:solidFill>
              </a:rPr>
              <a:t>Apprentissage par la construction
</a:t>
            </a:r>
            <a:r>
              <a:rPr lang="en-US" sz="2400" b="1" dirty="0">
                <a:solidFill>
                  <a:srgbClr val="64748B"/>
                </a:solidFill>
              </a:rPr>
              <a:t>Personnalisation totale
</a:t>
            </a:r>
            <a:r>
              <a:rPr lang="en-US" sz="1867" dirty="0">
                <a:solidFill>
                  <a:srgbClr val="000000"/>
                </a:solidFill>
              </a:rPr>
              <a:t>Adaptation aux besoins spécifiques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4664988" y="1524000"/>
            <a:ext cx="3930115" cy="4267200"/>
          </a:xfrm>
          <a:prstGeom prst="rect">
            <a:avLst/>
          </a:prstGeom>
          <a:solidFill>
            <a:srgbClr val="F8FAFC"/>
          </a:solidFill>
          <a:ln w="38100">
            <a:solidFill>
              <a:srgbClr val="2563E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781692" y="1851785"/>
            <a:ext cx="4389120" cy="487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2563EB"/>
                </a:solidFill>
              </a:rPr>
              <a:t>Objectifs pédagogiques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062952" y="2426700"/>
            <a:ext cx="3278038" cy="2438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67" dirty="0">
                <a:solidFill>
                  <a:srgbClr val="000000"/>
                </a:solidFill>
              </a:rPr>
              <a:t>✓ Démystifier la robotique
✓ Concepts de cinématique
✓ Programmation temps réel
✓ Résolution de problèmes</a:t>
            </a:r>
            <a:endParaRPr lang="en-US" sz="1867" dirty="0"/>
          </a:p>
        </p:txBody>
      </p:sp>
      <p:sp>
        <p:nvSpPr>
          <p:cNvPr id="7" name="PlaceHolder 4"/>
          <p:cNvSpPr txBox="1">
            <a:spLocks/>
          </p:cNvSpPr>
          <p:nvPr/>
        </p:nvSpPr>
        <p:spPr>
          <a:xfrm>
            <a:off x="480600" y="6377400"/>
            <a:ext cx="7871040" cy="47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defPPr>
              <a:defRPr lang="fr-FR"/>
            </a:defPPr>
            <a:lvl1pPr marL="0" indent="0" algn="l" defTabSz="914400" rtl="0" eaLnBrk="1" latinLnBrk="0" hangingPunct="1">
              <a:lnSpc>
                <a:spcPct val="100000"/>
              </a:lnSpc>
              <a:buNone/>
              <a:defRPr lang="fr-FR" sz="1000" b="1" strike="noStrike" kern="1200" spc="-1">
                <a:solidFill>
                  <a:srgbClr val="000000"/>
                </a:solidFill>
                <a:latin typeface="Arial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/>
            </a:r>
            <a:br>
              <a:rPr lang="fr-FR" smtClean="0"/>
            </a:br>
            <a:r>
              <a:rPr lang="fr-FR" b="0" smtClean="0"/>
              <a:t>Lasne Fabrice</a:t>
            </a:r>
            <a:endParaRPr lang="fr-FR" b="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696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75360" y="677594"/>
            <a:ext cx="109728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4800" b="1" dirty="0">
                <a:solidFill>
                  <a:srgbClr val="2563EB"/>
                </a:solidFill>
              </a:rPr>
              <a:t>Architecture du Système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975360" y="1965960"/>
            <a:ext cx="2438400" cy="1463040"/>
          </a:xfrm>
          <a:prstGeom prst="rect">
            <a:avLst/>
          </a:prstGeom>
          <a:solidFill>
            <a:srgbClr val="2563EB"/>
          </a:solidFill>
          <a:ln/>
        </p:spPr>
      </p:sp>
      <p:sp>
        <p:nvSpPr>
          <p:cNvPr id="4" name="Text 2"/>
          <p:cNvSpPr/>
          <p:nvPr/>
        </p:nvSpPr>
        <p:spPr>
          <a:xfrm>
            <a:off x="975360" y="2087880"/>
            <a:ext cx="2438400" cy="1219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867" b="1" dirty="0">
                <a:solidFill>
                  <a:srgbClr val="FFFFFF"/>
                </a:solidFill>
              </a:rPr>
              <a:t>Ordinateur</a:t>
            </a:r>
            <a:endParaRPr lang="en-US" sz="1867" dirty="0"/>
          </a:p>
          <a:p>
            <a:pPr algn="ctr"/>
            <a:r>
              <a:rPr lang="en-US" sz="1867" b="1" dirty="0">
                <a:solidFill>
                  <a:srgbClr val="FFFFFF"/>
                </a:solidFill>
              </a:rPr>
              <a:t>Python + PySerial</a:t>
            </a:r>
            <a:endParaRPr lang="en-US" sz="1867" dirty="0"/>
          </a:p>
        </p:txBody>
      </p:sp>
      <p:sp>
        <p:nvSpPr>
          <p:cNvPr id="5" name="Text 3"/>
          <p:cNvSpPr/>
          <p:nvPr/>
        </p:nvSpPr>
        <p:spPr>
          <a:xfrm>
            <a:off x="3657600" y="2453640"/>
            <a:ext cx="609600" cy="609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4267" dirty="0">
                <a:solidFill>
                  <a:srgbClr val="64748B"/>
                </a:solidFill>
              </a:rPr>
              <a:t>→</a:t>
            </a:r>
            <a:endParaRPr lang="en-US" sz="4267" dirty="0"/>
          </a:p>
        </p:txBody>
      </p:sp>
      <p:sp>
        <p:nvSpPr>
          <p:cNvPr id="6" name="Shape 4"/>
          <p:cNvSpPr/>
          <p:nvPr/>
        </p:nvSpPr>
        <p:spPr>
          <a:xfrm>
            <a:off x="4511040" y="1965960"/>
            <a:ext cx="2438400" cy="1463040"/>
          </a:xfrm>
          <a:prstGeom prst="rect">
            <a:avLst/>
          </a:prstGeom>
          <a:solidFill>
            <a:srgbClr val="F97316"/>
          </a:solidFill>
          <a:ln/>
        </p:spPr>
      </p:sp>
      <p:sp>
        <p:nvSpPr>
          <p:cNvPr id="7" name="Text 5"/>
          <p:cNvSpPr/>
          <p:nvPr/>
        </p:nvSpPr>
        <p:spPr>
          <a:xfrm>
            <a:off x="4511040" y="2087880"/>
            <a:ext cx="2438400" cy="1219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867" b="1" dirty="0">
                <a:solidFill>
                  <a:srgbClr val="FFFFFF"/>
                </a:solidFill>
              </a:rPr>
              <a:t>USB2AX</a:t>
            </a:r>
            <a:endParaRPr lang="en-US" sz="1867" dirty="0"/>
          </a:p>
          <a:p>
            <a:pPr algn="ctr"/>
            <a:r>
              <a:rPr lang="en-US" sz="1867" b="1" dirty="0">
                <a:solidFill>
                  <a:srgbClr val="FFFFFF"/>
                </a:solidFill>
              </a:rPr>
              <a:t>Interface série</a:t>
            </a:r>
            <a:endParaRPr lang="en-US" sz="1867" dirty="0"/>
          </a:p>
        </p:txBody>
      </p:sp>
      <p:sp>
        <p:nvSpPr>
          <p:cNvPr id="8" name="Text 6"/>
          <p:cNvSpPr/>
          <p:nvPr/>
        </p:nvSpPr>
        <p:spPr>
          <a:xfrm>
            <a:off x="7193280" y="2453640"/>
            <a:ext cx="609600" cy="609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4267" dirty="0">
                <a:solidFill>
                  <a:srgbClr val="64748B"/>
                </a:solidFill>
              </a:rPr>
              <a:t>→</a:t>
            </a:r>
            <a:endParaRPr lang="en-US" sz="4267" dirty="0"/>
          </a:p>
        </p:txBody>
      </p:sp>
      <p:sp>
        <p:nvSpPr>
          <p:cNvPr id="9" name="Shape 7"/>
          <p:cNvSpPr/>
          <p:nvPr/>
        </p:nvSpPr>
        <p:spPr>
          <a:xfrm>
            <a:off x="8046720" y="1965960"/>
            <a:ext cx="2438400" cy="1463040"/>
          </a:xfrm>
          <a:prstGeom prst="rect">
            <a:avLst/>
          </a:prstGeom>
          <a:solidFill>
            <a:srgbClr val="64748B"/>
          </a:solidFill>
          <a:ln/>
        </p:spPr>
      </p:sp>
      <p:sp>
        <p:nvSpPr>
          <p:cNvPr id="10" name="Text 8"/>
          <p:cNvSpPr/>
          <p:nvPr/>
        </p:nvSpPr>
        <p:spPr>
          <a:xfrm>
            <a:off x="8046720" y="2087880"/>
            <a:ext cx="2438400" cy="1219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867" b="1" dirty="0">
                <a:solidFill>
                  <a:srgbClr val="FFFFFF"/>
                </a:solidFill>
              </a:rPr>
              <a:t>6 Dynamixel</a:t>
            </a:r>
            <a:endParaRPr lang="en-US" sz="1867" dirty="0"/>
          </a:p>
          <a:p>
            <a:pPr algn="ctr"/>
            <a:r>
              <a:rPr lang="en-US" sz="1867" b="1" dirty="0">
                <a:solidFill>
                  <a:srgbClr val="FFFFFF"/>
                </a:solidFill>
              </a:rPr>
              <a:t>Moteurs AX-12</a:t>
            </a:r>
            <a:endParaRPr lang="en-US" sz="1867" dirty="0"/>
          </a:p>
        </p:txBody>
      </p:sp>
      <p:sp>
        <p:nvSpPr>
          <p:cNvPr id="11" name="Text 9"/>
          <p:cNvSpPr/>
          <p:nvPr/>
        </p:nvSpPr>
        <p:spPr>
          <a:xfrm>
            <a:off x="1180536" y="5727312"/>
            <a:ext cx="10241280" cy="609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67" dirty="0">
                <a:solidFill>
                  <a:srgbClr val="000000"/>
                </a:solidFill>
              </a:rPr>
              <a:t>Communication série simplifiée : un seul bus partagé par les 6 moteurs</a:t>
            </a:r>
            <a:endParaRPr lang="en-US" sz="1867" dirty="0"/>
          </a:p>
        </p:txBody>
      </p:sp>
      <p:pic>
        <p:nvPicPr>
          <p:cNvPr id="2050" name="Picture 2" descr="https://media.ldlc.com/r1600/ld/products/00/06/07/11/LD00060711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84" y="3602831"/>
            <a:ext cx="1438015" cy="143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YNAMIXEL Communication Brid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371" y="3688083"/>
            <a:ext cx="1579440" cy="157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gnett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898" y="3550920"/>
            <a:ext cx="1795389" cy="179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Vignett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752" y="3550919"/>
            <a:ext cx="1795389" cy="179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Vignett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606" y="3492599"/>
            <a:ext cx="1795389" cy="179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PlaceHolder 4"/>
          <p:cNvSpPr txBox="1">
            <a:spLocks/>
          </p:cNvSpPr>
          <p:nvPr/>
        </p:nvSpPr>
        <p:spPr>
          <a:xfrm>
            <a:off x="480600" y="6377400"/>
            <a:ext cx="7871040" cy="47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defPPr>
              <a:defRPr lang="fr-FR"/>
            </a:defPPr>
            <a:lvl1pPr marL="0" indent="0" algn="l" defTabSz="914400" rtl="0" eaLnBrk="1" latinLnBrk="0" hangingPunct="1">
              <a:lnSpc>
                <a:spcPct val="100000"/>
              </a:lnSpc>
              <a:buNone/>
              <a:defRPr lang="fr-FR" sz="1000" b="1" strike="noStrike" kern="1200" spc="-1">
                <a:solidFill>
                  <a:srgbClr val="000000"/>
                </a:solidFill>
                <a:latin typeface="Arial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/>
            </a:r>
            <a:br>
              <a:rPr lang="fr-FR" smtClean="0"/>
            </a:br>
            <a:r>
              <a:rPr lang="fr-FR" b="0" smtClean="0"/>
              <a:t>Lasne Fabrice</a:t>
            </a:r>
            <a:endParaRPr lang="fr-FR" b="0" dirty="0">
              <a:latin typeface="Calibri"/>
            </a:endParaRPr>
          </a:p>
        </p:txBody>
      </p:sp>
      <p:pic>
        <p:nvPicPr>
          <p:cNvPr id="3076" name="Picture 4" descr="Lenovo IdeaPa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848" y="4082262"/>
            <a:ext cx="1613022" cy="128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2692" y="465491"/>
            <a:ext cx="1278248" cy="198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3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0336" y="613072"/>
            <a:ext cx="9013372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4800" b="1" dirty="0">
                <a:solidFill>
                  <a:srgbClr val="2563EB"/>
                </a:solidFill>
              </a:rPr>
              <a:t>Les Moteurs Dynamixel AX-12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255306" y="1683206"/>
            <a:ext cx="4876800" cy="414936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2563EB"/>
                </a:solidFill>
              </a:rPr>
              <a:t>Caractéristiques
</a:t>
            </a:r>
            <a:endParaRPr lang="en-US" sz="2400" dirty="0"/>
          </a:p>
          <a:p>
            <a:pPr>
              <a:buSzPct val="100000"/>
            </a:pPr>
            <a:r>
              <a:rPr lang="en-US" sz="1867" dirty="0">
                <a:solidFill>
                  <a:srgbClr val="000000"/>
                </a:solidFill>
              </a:rPr>
              <a:t>• Couple : 1.5 N.m
</a:t>
            </a:r>
            <a:endParaRPr lang="en-US" sz="2400" dirty="0"/>
          </a:p>
          <a:p>
            <a:pPr>
              <a:buSzPct val="100000"/>
            </a:pPr>
            <a:r>
              <a:rPr lang="en-US" sz="1867" dirty="0">
                <a:solidFill>
                  <a:srgbClr val="000000"/>
                </a:solidFill>
              </a:rPr>
              <a:t>• Vitesse : 59 RPM
</a:t>
            </a:r>
            <a:endParaRPr lang="en-US" sz="2400" dirty="0"/>
          </a:p>
          <a:p>
            <a:pPr>
              <a:buSzPct val="100000"/>
            </a:pPr>
            <a:r>
              <a:rPr lang="en-US" sz="1867" dirty="0">
                <a:solidFill>
                  <a:srgbClr val="000000"/>
                </a:solidFill>
              </a:rPr>
              <a:t>• Résolution : 0.29°
</a:t>
            </a:r>
            <a:endParaRPr lang="en-US" sz="1867" dirty="0" smtClean="0">
              <a:solidFill>
                <a:srgbClr val="000000"/>
              </a:solidFill>
            </a:endParaRPr>
          </a:p>
          <a:p>
            <a:pPr>
              <a:buSzPct val="100000"/>
            </a:pPr>
            <a:endParaRPr lang="en-US" sz="1867" dirty="0">
              <a:solidFill>
                <a:srgbClr val="000000"/>
              </a:solidFill>
            </a:endParaRPr>
          </a:p>
          <a:p>
            <a:pPr>
              <a:buSzPct val="100000"/>
            </a:pPr>
            <a:r>
              <a:rPr lang="en-US" sz="1867" dirty="0">
                <a:solidFill>
                  <a:srgbClr val="000000"/>
                </a:solidFill>
              </a:rPr>
              <a:t>
</a:t>
            </a:r>
            <a:r>
              <a:rPr lang="en-US" sz="2400" b="1" dirty="0">
                <a:solidFill>
                  <a:srgbClr val="F97316"/>
                </a:solidFill>
              </a:rPr>
              <a:t>Feedback intégré
</a:t>
            </a:r>
            <a:endParaRPr lang="en-US" sz="2400" dirty="0"/>
          </a:p>
          <a:p>
            <a:pPr>
              <a:buSzPct val="100000"/>
            </a:pPr>
            <a:r>
              <a:rPr lang="en-US" sz="1867" dirty="0">
                <a:solidFill>
                  <a:srgbClr val="000000"/>
                </a:solidFill>
              </a:rPr>
              <a:t>• Position, vitesse, charge, température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8046346" y="1683206"/>
            <a:ext cx="3974724" cy="4630508"/>
          </a:xfrm>
          <a:prstGeom prst="rect">
            <a:avLst/>
          </a:prstGeom>
          <a:solidFill>
            <a:srgbClr val="FFF7ED"/>
          </a:solidFill>
          <a:ln w="38100">
            <a:solidFill>
              <a:srgbClr val="F97316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075761" y="1889422"/>
            <a:ext cx="4389120" cy="487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97316"/>
                </a:solidFill>
              </a:rPr>
              <a:t>Avantages pédagogiques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8565769" y="2715716"/>
            <a:ext cx="2935877" cy="2438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67" dirty="0">
                <a:solidFill>
                  <a:srgbClr val="000000"/>
                </a:solidFill>
              </a:rPr>
              <a:t>✓ Communication simple
✓ Plug &amp; Play
✓ Robuste
✓ Économique (~60€)</a:t>
            </a:r>
            <a:endParaRPr lang="en-US" sz="1867" dirty="0"/>
          </a:p>
        </p:txBody>
      </p:sp>
      <p:sp>
        <p:nvSpPr>
          <p:cNvPr id="7" name="PlaceHolder 4"/>
          <p:cNvSpPr txBox="1">
            <a:spLocks/>
          </p:cNvSpPr>
          <p:nvPr/>
        </p:nvSpPr>
        <p:spPr>
          <a:xfrm>
            <a:off x="480600" y="6377400"/>
            <a:ext cx="7871040" cy="47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defPPr>
              <a:defRPr lang="fr-FR"/>
            </a:defPPr>
            <a:lvl1pPr marL="0" indent="0" algn="l" defTabSz="914400" rtl="0" eaLnBrk="1" latinLnBrk="0" hangingPunct="1">
              <a:lnSpc>
                <a:spcPct val="100000"/>
              </a:lnSpc>
              <a:buNone/>
              <a:defRPr lang="fr-FR" sz="1000" b="1" strike="noStrike" kern="1200" spc="-1">
                <a:solidFill>
                  <a:srgbClr val="000000"/>
                </a:solidFill>
                <a:latin typeface="Arial"/>
                <a:ea typeface="DejaVu Sans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/>
            </a:r>
            <a:br>
              <a:rPr lang="fr-FR" smtClean="0"/>
            </a:br>
            <a:r>
              <a:rPr lang="fr-FR" b="0" smtClean="0"/>
              <a:t>Lasne Fabrice</a:t>
            </a:r>
            <a:endParaRPr lang="fr-FR" b="0" dirty="0">
              <a:latin typeface="Calibri"/>
            </a:endParaRPr>
          </a:p>
        </p:txBody>
      </p:sp>
      <p:pic>
        <p:nvPicPr>
          <p:cNvPr id="4100" name="Picture 4" descr="https://www.robot-advance.com/userfiles/www.robot-advance.com/image/ax-12-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232" y="1984054"/>
            <a:ext cx="4813581" cy="320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97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96125" y="1762125"/>
            <a:ext cx="6858000" cy="3333750"/>
          </a:xfrm>
          <a:prstGeom prst="rect">
            <a:avLst/>
          </a:prstGeom>
        </p:spPr>
      </p:pic>
      <p:sp>
        <p:nvSpPr>
          <p:cNvPr id="25" name="Shape 10"/>
          <p:cNvSpPr/>
          <p:nvPr/>
        </p:nvSpPr>
        <p:spPr>
          <a:xfrm>
            <a:off x="9700146" y="3634351"/>
            <a:ext cx="487680" cy="487680"/>
          </a:xfrm>
          <a:prstGeom prst="ellipse">
            <a:avLst/>
          </a:prstGeom>
          <a:solidFill>
            <a:srgbClr val="F97316"/>
          </a:solidFill>
          <a:ln/>
        </p:spPr>
      </p:sp>
      <p:sp>
        <p:nvSpPr>
          <p:cNvPr id="2" name="Text 0"/>
          <p:cNvSpPr/>
          <p:nvPr/>
        </p:nvSpPr>
        <p:spPr>
          <a:xfrm>
            <a:off x="609600" y="731520"/>
            <a:ext cx="109728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fr-FR" sz="4800" b="1" dirty="0" smtClean="0">
                <a:solidFill>
                  <a:srgbClr val="2563EB"/>
                </a:solidFill>
              </a:rPr>
              <a:t>Structure Mécanique 6 Axes</a:t>
            </a:r>
            <a:endParaRPr lang="fr-FR" sz="4800" dirty="0"/>
          </a:p>
        </p:txBody>
      </p:sp>
      <p:sp>
        <p:nvSpPr>
          <p:cNvPr id="3" name="Shape 1"/>
          <p:cNvSpPr/>
          <p:nvPr/>
        </p:nvSpPr>
        <p:spPr>
          <a:xfrm>
            <a:off x="975360" y="1463040"/>
            <a:ext cx="487680" cy="487680"/>
          </a:xfrm>
          <a:prstGeom prst="ellipse">
            <a:avLst/>
          </a:prstGeom>
          <a:solidFill>
            <a:srgbClr val="2563EB"/>
          </a:solidFill>
          <a:ln/>
        </p:spPr>
      </p:sp>
      <p:sp>
        <p:nvSpPr>
          <p:cNvPr id="4" name="Text 2"/>
          <p:cNvSpPr/>
          <p:nvPr/>
        </p:nvSpPr>
        <p:spPr>
          <a:xfrm>
            <a:off x="975360" y="1463040"/>
            <a:ext cx="487680" cy="487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fr-FR" sz="2133" b="1" dirty="0" smtClean="0">
                <a:solidFill>
                  <a:srgbClr val="FFFFFF"/>
                </a:solidFill>
              </a:rPr>
              <a:t>1</a:t>
            </a:r>
            <a:endParaRPr lang="fr-FR" sz="2133" dirty="0"/>
          </a:p>
        </p:txBody>
      </p:sp>
      <p:sp>
        <p:nvSpPr>
          <p:cNvPr id="5" name="Text 3"/>
          <p:cNvSpPr/>
          <p:nvPr/>
        </p:nvSpPr>
        <p:spPr>
          <a:xfrm>
            <a:off x="1706880" y="1463040"/>
            <a:ext cx="8534400" cy="487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fr-FR" sz="1867" dirty="0" smtClean="0">
                <a:solidFill>
                  <a:srgbClr val="000000"/>
                </a:solidFill>
              </a:rPr>
              <a:t>Base rotative - Rotation azimut</a:t>
            </a:r>
            <a:endParaRPr lang="fr-FR" sz="1867" dirty="0"/>
          </a:p>
        </p:txBody>
      </p:sp>
      <p:sp>
        <p:nvSpPr>
          <p:cNvPr id="6" name="Shape 4"/>
          <p:cNvSpPr/>
          <p:nvPr/>
        </p:nvSpPr>
        <p:spPr>
          <a:xfrm>
            <a:off x="975360" y="2194560"/>
            <a:ext cx="487680" cy="487680"/>
          </a:xfrm>
          <a:prstGeom prst="ellipse">
            <a:avLst/>
          </a:prstGeom>
          <a:solidFill>
            <a:srgbClr val="2563EB"/>
          </a:solidFill>
          <a:ln/>
        </p:spPr>
      </p:sp>
      <p:sp>
        <p:nvSpPr>
          <p:cNvPr id="7" name="Text 5"/>
          <p:cNvSpPr/>
          <p:nvPr/>
        </p:nvSpPr>
        <p:spPr>
          <a:xfrm>
            <a:off x="975360" y="2194560"/>
            <a:ext cx="487680" cy="487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fr-FR" sz="2133" b="1" dirty="0" smtClean="0">
                <a:solidFill>
                  <a:srgbClr val="FFFFFF"/>
                </a:solidFill>
              </a:rPr>
              <a:t>2</a:t>
            </a:r>
            <a:endParaRPr lang="fr-FR" sz="2133" dirty="0"/>
          </a:p>
        </p:txBody>
      </p:sp>
      <p:sp>
        <p:nvSpPr>
          <p:cNvPr id="8" name="Text 6"/>
          <p:cNvSpPr/>
          <p:nvPr/>
        </p:nvSpPr>
        <p:spPr>
          <a:xfrm>
            <a:off x="1706880" y="2194560"/>
            <a:ext cx="8534400" cy="487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fr-FR" sz="1867" dirty="0" smtClean="0">
                <a:solidFill>
                  <a:srgbClr val="000000"/>
                </a:solidFill>
              </a:rPr>
              <a:t>Épaule - Inclinaison du bras</a:t>
            </a:r>
            <a:endParaRPr lang="fr-FR" sz="1867" dirty="0"/>
          </a:p>
        </p:txBody>
      </p:sp>
      <p:sp>
        <p:nvSpPr>
          <p:cNvPr id="9" name="Shape 7"/>
          <p:cNvSpPr/>
          <p:nvPr/>
        </p:nvSpPr>
        <p:spPr>
          <a:xfrm>
            <a:off x="975360" y="2926080"/>
            <a:ext cx="487680" cy="487680"/>
          </a:xfrm>
          <a:prstGeom prst="ellipse">
            <a:avLst/>
          </a:prstGeom>
          <a:solidFill>
            <a:srgbClr val="F97316"/>
          </a:solidFill>
          <a:ln/>
        </p:spPr>
      </p:sp>
      <p:sp>
        <p:nvSpPr>
          <p:cNvPr id="10" name="Text 8"/>
          <p:cNvSpPr/>
          <p:nvPr/>
        </p:nvSpPr>
        <p:spPr>
          <a:xfrm>
            <a:off x="975360" y="2926080"/>
            <a:ext cx="487680" cy="487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fr-FR" sz="2133" b="1" dirty="0" smtClean="0">
                <a:solidFill>
                  <a:srgbClr val="FFFFFF"/>
                </a:solidFill>
              </a:rPr>
              <a:t>3</a:t>
            </a:r>
            <a:endParaRPr lang="fr-FR" sz="2133" dirty="0"/>
          </a:p>
        </p:txBody>
      </p:sp>
      <p:sp>
        <p:nvSpPr>
          <p:cNvPr id="11" name="Text 9"/>
          <p:cNvSpPr/>
          <p:nvPr/>
        </p:nvSpPr>
        <p:spPr>
          <a:xfrm>
            <a:off x="1706880" y="2926080"/>
            <a:ext cx="8534400" cy="487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fr-FR" sz="1867" dirty="0" smtClean="0">
                <a:solidFill>
                  <a:srgbClr val="000000"/>
                </a:solidFill>
              </a:rPr>
              <a:t>Coude - Rotation avant-bras</a:t>
            </a:r>
            <a:endParaRPr lang="fr-FR" sz="1867" dirty="0"/>
          </a:p>
        </p:txBody>
      </p:sp>
      <p:sp>
        <p:nvSpPr>
          <p:cNvPr id="12" name="Shape 10"/>
          <p:cNvSpPr/>
          <p:nvPr/>
        </p:nvSpPr>
        <p:spPr>
          <a:xfrm>
            <a:off x="975360" y="3657600"/>
            <a:ext cx="487680" cy="487680"/>
          </a:xfrm>
          <a:prstGeom prst="ellipse">
            <a:avLst/>
          </a:prstGeom>
          <a:solidFill>
            <a:srgbClr val="F97316"/>
          </a:solidFill>
          <a:ln/>
        </p:spPr>
      </p:sp>
      <p:sp>
        <p:nvSpPr>
          <p:cNvPr id="13" name="Text 11"/>
          <p:cNvSpPr/>
          <p:nvPr/>
        </p:nvSpPr>
        <p:spPr>
          <a:xfrm>
            <a:off x="975360" y="3657600"/>
            <a:ext cx="487680" cy="487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fr-FR" sz="2133" b="1" dirty="0" smtClean="0">
                <a:solidFill>
                  <a:srgbClr val="FFFFFF"/>
                </a:solidFill>
              </a:rPr>
              <a:t>4</a:t>
            </a:r>
            <a:endParaRPr lang="fr-FR" sz="2133" dirty="0"/>
          </a:p>
        </p:txBody>
      </p:sp>
      <p:sp>
        <p:nvSpPr>
          <p:cNvPr id="14" name="Text 12"/>
          <p:cNvSpPr/>
          <p:nvPr/>
        </p:nvSpPr>
        <p:spPr>
          <a:xfrm>
            <a:off x="1706880" y="3657600"/>
            <a:ext cx="8534400" cy="487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fr-FR" sz="1867" dirty="0" smtClean="0">
                <a:solidFill>
                  <a:srgbClr val="000000"/>
                </a:solidFill>
              </a:rPr>
              <a:t>Poignet 1 - Rotation axe bras</a:t>
            </a:r>
            <a:endParaRPr lang="fr-FR" sz="1867" dirty="0"/>
          </a:p>
        </p:txBody>
      </p:sp>
      <p:sp>
        <p:nvSpPr>
          <p:cNvPr id="15" name="Shape 13"/>
          <p:cNvSpPr/>
          <p:nvPr/>
        </p:nvSpPr>
        <p:spPr>
          <a:xfrm>
            <a:off x="975360" y="4389120"/>
            <a:ext cx="487680" cy="487680"/>
          </a:xfrm>
          <a:prstGeom prst="ellipse">
            <a:avLst/>
          </a:prstGeom>
          <a:solidFill>
            <a:srgbClr val="64748B"/>
          </a:solidFill>
          <a:ln/>
        </p:spPr>
      </p:sp>
      <p:sp>
        <p:nvSpPr>
          <p:cNvPr id="16" name="Text 14"/>
          <p:cNvSpPr/>
          <p:nvPr/>
        </p:nvSpPr>
        <p:spPr>
          <a:xfrm>
            <a:off x="975360" y="4389120"/>
            <a:ext cx="487680" cy="487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fr-FR" sz="2133" b="1" dirty="0" smtClean="0">
                <a:solidFill>
                  <a:srgbClr val="FFFFFF"/>
                </a:solidFill>
              </a:rPr>
              <a:t>5</a:t>
            </a:r>
            <a:endParaRPr lang="fr-FR" sz="2133" dirty="0"/>
          </a:p>
        </p:txBody>
      </p:sp>
      <p:sp>
        <p:nvSpPr>
          <p:cNvPr id="17" name="Text 15"/>
          <p:cNvSpPr/>
          <p:nvPr/>
        </p:nvSpPr>
        <p:spPr>
          <a:xfrm>
            <a:off x="1706880" y="4389120"/>
            <a:ext cx="8534400" cy="487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fr-FR" sz="1867" dirty="0" smtClean="0">
                <a:solidFill>
                  <a:srgbClr val="000000"/>
                </a:solidFill>
              </a:rPr>
              <a:t>Poignet 2 – Rotation pince</a:t>
            </a:r>
            <a:endParaRPr lang="fr-FR" sz="1867" dirty="0"/>
          </a:p>
        </p:txBody>
      </p:sp>
      <p:sp>
        <p:nvSpPr>
          <p:cNvPr id="18" name="Shape 16"/>
          <p:cNvSpPr/>
          <p:nvPr/>
        </p:nvSpPr>
        <p:spPr>
          <a:xfrm>
            <a:off x="975360" y="5120640"/>
            <a:ext cx="487680" cy="487680"/>
          </a:xfrm>
          <a:prstGeom prst="ellipse">
            <a:avLst/>
          </a:prstGeom>
          <a:solidFill>
            <a:srgbClr val="64748B"/>
          </a:solidFill>
          <a:ln/>
        </p:spPr>
      </p:sp>
      <p:sp>
        <p:nvSpPr>
          <p:cNvPr id="19" name="Text 17"/>
          <p:cNvSpPr/>
          <p:nvPr/>
        </p:nvSpPr>
        <p:spPr>
          <a:xfrm>
            <a:off x="975360" y="5120640"/>
            <a:ext cx="487680" cy="487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fr-FR" sz="2133" b="1" dirty="0" smtClean="0">
                <a:solidFill>
                  <a:srgbClr val="FFFFFF"/>
                </a:solidFill>
              </a:rPr>
              <a:t>6</a:t>
            </a:r>
            <a:endParaRPr lang="fr-FR" sz="2133" dirty="0"/>
          </a:p>
        </p:txBody>
      </p:sp>
      <p:sp>
        <p:nvSpPr>
          <p:cNvPr id="20" name="Text 18"/>
          <p:cNvSpPr/>
          <p:nvPr/>
        </p:nvSpPr>
        <p:spPr>
          <a:xfrm>
            <a:off x="1706880" y="5120640"/>
            <a:ext cx="4425633" cy="487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fr-FR" sz="1867" dirty="0" smtClean="0">
                <a:solidFill>
                  <a:srgbClr val="000000"/>
                </a:solidFill>
              </a:rPr>
              <a:t>Poignet 3 – Serrage pince outil</a:t>
            </a:r>
            <a:endParaRPr lang="fr-FR" sz="1867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968" y="5379678"/>
            <a:ext cx="487722" cy="487722"/>
          </a:xfrm>
          <a:prstGeom prst="rect">
            <a:avLst/>
          </a:prstGeom>
        </p:spPr>
      </p:pic>
      <p:sp>
        <p:nvSpPr>
          <p:cNvPr id="23" name="Shape 4"/>
          <p:cNvSpPr/>
          <p:nvPr/>
        </p:nvSpPr>
        <p:spPr>
          <a:xfrm>
            <a:off x="9617959" y="4640107"/>
            <a:ext cx="487680" cy="487680"/>
          </a:xfrm>
          <a:prstGeom prst="ellipse">
            <a:avLst/>
          </a:prstGeom>
          <a:solidFill>
            <a:srgbClr val="2563EB"/>
          </a:solidFill>
          <a:ln/>
        </p:spPr>
      </p:sp>
      <p:sp>
        <p:nvSpPr>
          <p:cNvPr id="24" name="Text 8"/>
          <p:cNvSpPr/>
          <p:nvPr/>
        </p:nvSpPr>
        <p:spPr>
          <a:xfrm>
            <a:off x="9690945" y="3649549"/>
            <a:ext cx="487680" cy="487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fr-FR" sz="2133" b="1" dirty="0" smtClean="0">
                <a:solidFill>
                  <a:srgbClr val="FFFFFF"/>
                </a:solidFill>
              </a:rPr>
              <a:t>3</a:t>
            </a:r>
            <a:endParaRPr lang="fr-FR" sz="2133" dirty="0"/>
          </a:p>
        </p:txBody>
      </p:sp>
      <p:sp>
        <p:nvSpPr>
          <p:cNvPr id="26" name="Shape 10"/>
          <p:cNvSpPr/>
          <p:nvPr/>
        </p:nvSpPr>
        <p:spPr>
          <a:xfrm>
            <a:off x="9671391" y="2349590"/>
            <a:ext cx="487680" cy="487680"/>
          </a:xfrm>
          <a:prstGeom prst="ellipse">
            <a:avLst/>
          </a:prstGeom>
          <a:solidFill>
            <a:srgbClr val="F97316"/>
          </a:solidFill>
          <a:ln/>
        </p:spPr>
      </p:sp>
      <p:sp>
        <p:nvSpPr>
          <p:cNvPr id="27" name="Shape 13"/>
          <p:cNvSpPr/>
          <p:nvPr/>
        </p:nvSpPr>
        <p:spPr>
          <a:xfrm>
            <a:off x="9613358" y="1573665"/>
            <a:ext cx="487680" cy="487680"/>
          </a:xfrm>
          <a:prstGeom prst="ellipse">
            <a:avLst/>
          </a:prstGeom>
          <a:solidFill>
            <a:srgbClr val="64748B"/>
          </a:solidFill>
          <a:ln/>
        </p:spPr>
      </p:sp>
      <p:sp>
        <p:nvSpPr>
          <p:cNvPr id="28" name="Shape 13"/>
          <p:cNvSpPr/>
          <p:nvPr/>
        </p:nvSpPr>
        <p:spPr>
          <a:xfrm>
            <a:off x="9613358" y="953261"/>
            <a:ext cx="487680" cy="487680"/>
          </a:xfrm>
          <a:prstGeom prst="ellipse">
            <a:avLst/>
          </a:prstGeom>
          <a:solidFill>
            <a:srgbClr val="64748B"/>
          </a:solidFill>
          <a:ln/>
        </p:spPr>
      </p:sp>
      <p:sp>
        <p:nvSpPr>
          <p:cNvPr id="29" name="Rectangle 28"/>
          <p:cNvSpPr/>
          <p:nvPr/>
        </p:nvSpPr>
        <p:spPr>
          <a:xfrm>
            <a:off x="9719448" y="100483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>
                <a:solidFill>
                  <a:srgbClr val="FFFFFF"/>
                </a:solidFill>
              </a:rPr>
              <a:t>6</a:t>
            </a:r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9708844" y="1603487"/>
            <a:ext cx="312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smtClean="0">
                <a:solidFill>
                  <a:srgbClr val="FFFFFF"/>
                </a:solidFill>
              </a:rPr>
              <a:t>5</a:t>
            </a:r>
            <a:endParaRPr lang="fr-FR" dirty="0"/>
          </a:p>
        </p:txBody>
      </p:sp>
      <p:sp>
        <p:nvSpPr>
          <p:cNvPr id="31" name="Rectangle 30"/>
          <p:cNvSpPr/>
          <p:nvPr/>
        </p:nvSpPr>
        <p:spPr>
          <a:xfrm>
            <a:off x="9771073" y="2401167"/>
            <a:ext cx="312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smtClean="0">
                <a:solidFill>
                  <a:srgbClr val="FFFFFF"/>
                </a:solidFill>
              </a:rPr>
              <a:t>4</a:t>
            </a:r>
            <a:endParaRPr lang="fr-FR" dirty="0"/>
          </a:p>
        </p:txBody>
      </p:sp>
      <p:sp>
        <p:nvSpPr>
          <p:cNvPr id="32" name="Rectangle 31"/>
          <p:cNvSpPr/>
          <p:nvPr/>
        </p:nvSpPr>
        <p:spPr>
          <a:xfrm>
            <a:off x="9731847" y="4692134"/>
            <a:ext cx="312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smtClean="0">
                <a:solidFill>
                  <a:srgbClr val="FFFFFF"/>
                </a:solidFill>
              </a:rPr>
              <a:t>2</a:t>
            </a:r>
            <a:endParaRPr lang="fr-FR" dirty="0"/>
          </a:p>
        </p:txBody>
      </p:sp>
      <p:sp>
        <p:nvSpPr>
          <p:cNvPr id="33" name="Rectangle 32"/>
          <p:cNvSpPr/>
          <p:nvPr/>
        </p:nvSpPr>
        <p:spPr>
          <a:xfrm>
            <a:off x="9358484" y="5399789"/>
            <a:ext cx="312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smtClean="0">
                <a:solidFill>
                  <a:srgbClr val="FFFFFF"/>
                </a:solidFill>
              </a:rPr>
              <a:t>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734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INISTÈRIEL">
  <a:themeElements>
    <a:clrScheme name="GOUVERNEMENT PPT">
      <a:dk1>
        <a:srgbClr val="000000"/>
      </a:dk1>
      <a:lt1>
        <a:srgbClr val="FFFFFF"/>
      </a:lt1>
      <a:dk2>
        <a:srgbClr val="000091"/>
      </a:dk2>
      <a:lt2>
        <a:srgbClr val="E1000F"/>
      </a:lt2>
      <a:accent1>
        <a:srgbClr val="005841"/>
      </a:accent1>
      <a:accent2>
        <a:srgbClr val="21215A"/>
      </a:accent2>
      <a:accent3>
        <a:srgbClr val="FFD500"/>
      </a:accent3>
      <a:accent4>
        <a:srgbClr val="EA5433"/>
      </a:accent4>
      <a:accent5>
        <a:srgbClr val="8C2237"/>
      </a:accent5>
      <a:accent6>
        <a:srgbClr val="49311F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18720</TotalTime>
  <Words>667</Words>
  <Application>Microsoft Office PowerPoint</Application>
  <PresentationFormat>Grand écran</PresentationFormat>
  <Paragraphs>219</Paragraphs>
  <Slides>19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19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DejaVu Sans</vt:lpstr>
      <vt:lpstr>Marianne</vt:lpstr>
      <vt:lpstr>Marianne ExtraBold</vt:lpstr>
      <vt:lpstr>Symbol</vt:lpstr>
      <vt:lpstr>Wingdings</vt:lpstr>
      <vt:lpstr>Thème Office</vt:lpstr>
      <vt:lpstr>MINISTÈRIEL</vt:lpstr>
      <vt:lpstr>Thème Office</vt:lpstr>
      <vt:lpstr>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Robotique</dc:title>
  <dc:subject/>
  <dc:creator>F.Lasne</dc:creator>
  <dc:description/>
  <cp:lastModifiedBy>fabrice</cp:lastModifiedBy>
  <cp:revision>462</cp:revision>
  <cp:lastPrinted>2023-03-14T07:00:28Z</cp:lastPrinted>
  <dcterms:created xsi:type="dcterms:W3CDTF">2022-12-14T17:20:25Z</dcterms:created>
  <dcterms:modified xsi:type="dcterms:W3CDTF">2026-01-27T22:39:30Z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</vt:r8>
  </property>
  <property fmtid="{D5CDD505-2E9C-101B-9397-08002B2CF9AE}" pid="3" name="PresentationFormat">
    <vt:lpwstr>Personnalisé</vt:lpwstr>
  </property>
  <property fmtid="{D5CDD505-2E9C-101B-9397-08002B2CF9AE}" pid="4" name="Slides">
    <vt:r8>13</vt:r8>
  </property>
</Properties>
</file>